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0" r:id="rId1"/>
  </p:sldMasterIdLst>
  <p:notesMasterIdLst>
    <p:notesMasterId r:id="rId23"/>
  </p:notesMasterIdLst>
  <p:sldIdLst>
    <p:sldId id="274" r:id="rId2"/>
    <p:sldId id="275" r:id="rId3"/>
    <p:sldId id="278" r:id="rId4"/>
    <p:sldId id="281" r:id="rId5"/>
    <p:sldId id="279" r:id="rId6"/>
    <p:sldId id="284" r:id="rId7"/>
    <p:sldId id="283" r:id="rId8"/>
    <p:sldId id="280" r:id="rId9"/>
    <p:sldId id="285" r:id="rId10"/>
    <p:sldId id="296" r:id="rId11"/>
    <p:sldId id="286" r:id="rId12"/>
    <p:sldId id="287" r:id="rId13"/>
    <p:sldId id="288" r:id="rId14"/>
    <p:sldId id="289" r:id="rId15"/>
    <p:sldId id="290" r:id="rId16"/>
    <p:sldId id="291" r:id="rId17"/>
    <p:sldId id="292" r:id="rId18"/>
    <p:sldId id="293" r:id="rId19"/>
    <p:sldId id="294" r:id="rId20"/>
    <p:sldId id="295" r:id="rId21"/>
    <p:sldId id="282" r:id="rId22"/>
  </p:sldIdLst>
  <p:sldSz cx="13817600" cy="77724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C8E1DB"/>
    <a:srgbClr val="66CCFF"/>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7" autoAdjust="0"/>
    <p:restoredTop sz="94856" autoAdjust="0"/>
  </p:normalViewPr>
  <p:slideViewPr>
    <p:cSldViewPr>
      <p:cViewPr varScale="1">
        <p:scale>
          <a:sx n="81" d="100"/>
          <a:sy n="81" d="100"/>
        </p:scale>
        <p:origin x="62" y="62"/>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22" cy="464913"/>
          </a:xfrm>
          <a:prstGeom prst="rect">
            <a:avLst/>
          </a:prstGeom>
        </p:spPr>
        <p:txBody>
          <a:bodyPr vert="horz" lIns="23518" tIns="11759" rIns="23518" bIns="11759" rtlCol="0"/>
          <a:lstStyle>
            <a:lvl1pPr algn="l">
              <a:defRPr sz="300"/>
            </a:lvl1pPr>
          </a:lstStyle>
          <a:p>
            <a:endParaRPr lang="en-US" dirty="0"/>
          </a:p>
        </p:txBody>
      </p:sp>
      <p:sp>
        <p:nvSpPr>
          <p:cNvPr id="3" name="Date Placeholder 2"/>
          <p:cNvSpPr>
            <a:spLocks noGrp="1"/>
          </p:cNvSpPr>
          <p:nvPr>
            <p:ph type="dt" idx="1"/>
          </p:nvPr>
        </p:nvSpPr>
        <p:spPr>
          <a:xfrm>
            <a:off x="3970911" y="0"/>
            <a:ext cx="3037722" cy="464913"/>
          </a:xfrm>
          <a:prstGeom prst="rect">
            <a:avLst/>
          </a:prstGeom>
        </p:spPr>
        <p:txBody>
          <a:bodyPr vert="horz" lIns="23518" tIns="11759" rIns="23518" bIns="11759" rtlCol="0"/>
          <a:lstStyle>
            <a:lvl1pPr algn="r">
              <a:defRPr sz="300"/>
            </a:lvl1pPr>
          </a:lstStyle>
          <a:p>
            <a:fld id="{B9CBB19F-64EB-4EAF-AC2B-A9653F17FEBD}" type="datetimeFigureOut">
              <a:rPr lang="en-US" smtClean="0"/>
              <a:t>2022-09-01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23518" tIns="11759" rIns="23518" bIns="11759" rtlCol="0" anchor="ctr"/>
          <a:lstStyle/>
          <a:p>
            <a:endParaRPr lang="en-US" dirty="0"/>
          </a:p>
        </p:txBody>
      </p:sp>
      <p:sp>
        <p:nvSpPr>
          <p:cNvPr id="5" name="Notes Placeholder 4"/>
          <p:cNvSpPr>
            <a:spLocks noGrp="1"/>
          </p:cNvSpPr>
          <p:nvPr>
            <p:ph type="body" sz="quarter" idx="3"/>
          </p:nvPr>
        </p:nvSpPr>
        <p:spPr>
          <a:xfrm>
            <a:off x="701040" y="4415975"/>
            <a:ext cx="5608320" cy="4183288"/>
          </a:xfrm>
          <a:prstGeom prst="rect">
            <a:avLst/>
          </a:prstGeom>
        </p:spPr>
        <p:txBody>
          <a:bodyPr vert="horz" lIns="23518" tIns="11759" rIns="23518" bIns="117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100"/>
            <a:ext cx="3037722" cy="464913"/>
          </a:xfrm>
          <a:prstGeom prst="rect">
            <a:avLst/>
          </a:prstGeom>
        </p:spPr>
        <p:txBody>
          <a:bodyPr vert="horz" lIns="23518" tIns="11759" rIns="23518" bIns="11759" rtlCol="0" anchor="b"/>
          <a:lstStyle>
            <a:lvl1pPr algn="l">
              <a:defRPr sz="300"/>
            </a:lvl1pPr>
          </a:lstStyle>
          <a:p>
            <a:endParaRPr lang="en-US" dirty="0"/>
          </a:p>
        </p:txBody>
      </p:sp>
      <p:sp>
        <p:nvSpPr>
          <p:cNvPr id="7" name="Slide Number Placeholder 6"/>
          <p:cNvSpPr>
            <a:spLocks noGrp="1"/>
          </p:cNvSpPr>
          <p:nvPr>
            <p:ph type="sldNum" sz="quarter" idx="5"/>
          </p:nvPr>
        </p:nvSpPr>
        <p:spPr>
          <a:xfrm>
            <a:off x="3970911" y="8830100"/>
            <a:ext cx="3037722" cy="464913"/>
          </a:xfrm>
          <a:prstGeom prst="rect">
            <a:avLst/>
          </a:prstGeom>
        </p:spPr>
        <p:txBody>
          <a:bodyPr vert="horz" lIns="23518" tIns="11759" rIns="23518" bIns="11759" rtlCol="0" anchor="b"/>
          <a:lstStyle>
            <a:lvl1pPr algn="r">
              <a:defRPr sz="300"/>
            </a:lvl1pPr>
          </a:lstStyle>
          <a:p>
            <a:fld id="{B087488D-D996-4096-91E7-F5EAE435FC03}" type="slidenum">
              <a:rPr lang="en-US" smtClean="0"/>
              <a:t>‹#›</a:t>
            </a:fld>
            <a:endParaRPr lang="en-US" dirty="0"/>
          </a:p>
        </p:txBody>
      </p:sp>
    </p:spTree>
    <p:extLst>
      <p:ext uri="{BB962C8B-B14F-4D97-AF65-F5344CB8AC3E}">
        <p14:creationId xmlns:p14="http://schemas.microsoft.com/office/powerpoint/2010/main" val="184770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a:t>
            </a:fld>
            <a:endParaRPr lang="en-US" dirty="0"/>
          </a:p>
        </p:txBody>
      </p:sp>
    </p:spTree>
    <p:extLst>
      <p:ext uri="{BB962C8B-B14F-4D97-AF65-F5344CB8AC3E}">
        <p14:creationId xmlns:p14="http://schemas.microsoft.com/office/powerpoint/2010/main" val="396874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10</a:t>
            </a:fld>
            <a:endParaRPr lang="en-US" dirty="0"/>
          </a:p>
        </p:txBody>
      </p:sp>
    </p:spTree>
    <p:extLst>
      <p:ext uri="{BB962C8B-B14F-4D97-AF65-F5344CB8AC3E}">
        <p14:creationId xmlns:p14="http://schemas.microsoft.com/office/powerpoint/2010/main" val="156472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11</a:t>
            </a:fld>
            <a:endParaRPr lang="en-US" dirty="0"/>
          </a:p>
        </p:txBody>
      </p:sp>
    </p:spTree>
    <p:extLst>
      <p:ext uri="{BB962C8B-B14F-4D97-AF65-F5344CB8AC3E}">
        <p14:creationId xmlns:p14="http://schemas.microsoft.com/office/powerpoint/2010/main" val="49812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12</a:t>
            </a:fld>
            <a:endParaRPr lang="en-US" dirty="0"/>
          </a:p>
        </p:txBody>
      </p:sp>
    </p:spTree>
    <p:extLst>
      <p:ext uri="{BB962C8B-B14F-4D97-AF65-F5344CB8AC3E}">
        <p14:creationId xmlns:p14="http://schemas.microsoft.com/office/powerpoint/2010/main" val="75144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13</a:t>
            </a:fld>
            <a:endParaRPr lang="en-US" dirty="0"/>
          </a:p>
        </p:txBody>
      </p:sp>
    </p:spTree>
    <p:extLst>
      <p:ext uri="{BB962C8B-B14F-4D97-AF65-F5344CB8AC3E}">
        <p14:creationId xmlns:p14="http://schemas.microsoft.com/office/powerpoint/2010/main" val="381669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14</a:t>
            </a:fld>
            <a:endParaRPr lang="en-US" dirty="0"/>
          </a:p>
        </p:txBody>
      </p:sp>
    </p:spTree>
    <p:extLst>
      <p:ext uri="{BB962C8B-B14F-4D97-AF65-F5344CB8AC3E}">
        <p14:creationId xmlns:p14="http://schemas.microsoft.com/office/powerpoint/2010/main" val="68408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15</a:t>
            </a:fld>
            <a:endParaRPr lang="en-US" dirty="0"/>
          </a:p>
        </p:txBody>
      </p:sp>
    </p:spTree>
    <p:extLst>
      <p:ext uri="{BB962C8B-B14F-4D97-AF65-F5344CB8AC3E}">
        <p14:creationId xmlns:p14="http://schemas.microsoft.com/office/powerpoint/2010/main" val="294410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16</a:t>
            </a:fld>
            <a:endParaRPr lang="en-US" dirty="0"/>
          </a:p>
        </p:txBody>
      </p:sp>
    </p:spTree>
    <p:extLst>
      <p:ext uri="{BB962C8B-B14F-4D97-AF65-F5344CB8AC3E}">
        <p14:creationId xmlns:p14="http://schemas.microsoft.com/office/powerpoint/2010/main" val="27004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17</a:t>
            </a:fld>
            <a:endParaRPr lang="en-US" dirty="0"/>
          </a:p>
        </p:txBody>
      </p:sp>
    </p:spTree>
    <p:extLst>
      <p:ext uri="{BB962C8B-B14F-4D97-AF65-F5344CB8AC3E}">
        <p14:creationId xmlns:p14="http://schemas.microsoft.com/office/powerpoint/2010/main" val="24910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18</a:t>
            </a:fld>
            <a:endParaRPr lang="en-US" dirty="0"/>
          </a:p>
        </p:txBody>
      </p:sp>
    </p:spTree>
    <p:extLst>
      <p:ext uri="{BB962C8B-B14F-4D97-AF65-F5344CB8AC3E}">
        <p14:creationId xmlns:p14="http://schemas.microsoft.com/office/powerpoint/2010/main" val="69917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19</a:t>
            </a:fld>
            <a:endParaRPr lang="en-US" dirty="0"/>
          </a:p>
        </p:txBody>
      </p:sp>
    </p:spTree>
    <p:extLst>
      <p:ext uri="{BB962C8B-B14F-4D97-AF65-F5344CB8AC3E}">
        <p14:creationId xmlns:p14="http://schemas.microsoft.com/office/powerpoint/2010/main" val="246958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2</a:t>
            </a:fld>
            <a:endParaRPr lang="en-US" dirty="0"/>
          </a:p>
        </p:txBody>
      </p:sp>
    </p:spTree>
    <p:extLst>
      <p:ext uri="{BB962C8B-B14F-4D97-AF65-F5344CB8AC3E}">
        <p14:creationId xmlns:p14="http://schemas.microsoft.com/office/powerpoint/2010/main" val="125415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20</a:t>
            </a:fld>
            <a:endParaRPr lang="en-US" dirty="0"/>
          </a:p>
        </p:txBody>
      </p:sp>
    </p:spTree>
    <p:extLst>
      <p:ext uri="{BB962C8B-B14F-4D97-AF65-F5344CB8AC3E}">
        <p14:creationId xmlns:p14="http://schemas.microsoft.com/office/powerpoint/2010/main" val="3682397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21</a:t>
            </a:fld>
            <a:endParaRPr lang="en-US" dirty="0"/>
          </a:p>
        </p:txBody>
      </p:sp>
    </p:spTree>
    <p:extLst>
      <p:ext uri="{BB962C8B-B14F-4D97-AF65-F5344CB8AC3E}">
        <p14:creationId xmlns:p14="http://schemas.microsoft.com/office/powerpoint/2010/main" val="235449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3</a:t>
            </a:fld>
            <a:endParaRPr lang="en-US" dirty="0"/>
          </a:p>
        </p:txBody>
      </p:sp>
    </p:spTree>
    <p:extLst>
      <p:ext uri="{BB962C8B-B14F-4D97-AF65-F5344CB8AC3E}">
        <p14:creationId xmlns:p14="http://schemas.microsoft.com/office/powerpoint/2010/main" val="87922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4</a:t>
            </a:fld>
            <a:endParaRPr lang="en-US" dirty="0"/>
          </a:p>
        </p:txBody>
      </p:sp>
    </p:spTree>
    <p:extLst>
      <p:ext uri="{BB962C8B-B14F-4D97-AF65-F5344CB8AC3E}">
        <p14:creationId xmlns:p14="http://schemas.microsoft.com/office/powerpoint/2010/main" val="118272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5</a:t>
            </a:fld>
            <a:endParaRPr lang="en-US" dirty="0"/>
          </a:p>
        </p:txBody>
      </p:sp>
    </p:spTree>
    <p:extLst>
      <p:ext uri="{BB962C8B-B14F-4D97-AF65-F5344CB8AC3E}">
        <p14:creationId xmlns:p14="http://schemas.microsoft.com/office/powerpoint/2010/main" val="213628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6</a:t>
            </a:fld>
            <a:endParaRPr lang="en-US" dirty="0"/>
          </a:p>
        </p:txBody>
      </p:sp>
    </p:spTree>
    <p:extLst>
      <p:ext uri="{BB962C8B-B14F-4D97-AF65-F5344CB8AC3E}">
        <p14:creationId xmlns:p14="http://schemas.microsoft.com/office/powerpoint/2010/main" val="12758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7</a:t>
            </a:fld>
            <a:endParaRPr lang="en-US" dirty="0"/>
          </a:p>
        </p:txBody>
      </p:sp>
    </p:spTree>
    <p:extLst>
      <p:ext uri="{BB962C8B-B14F-4D97-AF65-F5344CB8AC3E}">
        <p14:creationId xmlns:p14="http://schemas.microsoft.com/office/powerpoint/2010/main" val="303689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8</a:t>
            </a:fld>
            <a:endParaRPr lang="en-US" dirty="0"/>
          </a:p>
        </p:txBody>
      </p:sp>
    </p:spTree>
    <p:extLst>
      <p:ext uri="{BB962C8B-B14F-4D97-AF65-F5344CB8AC3E}">
        <p14:creationId xmlns:p14="http://schemas.microsoft.com/office/powerpoint/2010/main" val="178650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87488D-D996-4096-91E7-F5EAE435FC03}" type="slidenum">
              <a:rPr lang="en-US" smtClean="0"/>
              <a:t>9</a:t>
            </a:fld>
            <a:endParaRPr lang="en-US" dirty="0"/>
          </a:p>
        </p:txBody>
      </p:sp>
    </p:spTree>
    <p:extLst>
      <p:ext uri="{BB962C8B-B14F-4D97-AF65-F5344CB8AC3E}">
        <p14:creationId xmlns:p14="http://schemas.microsoft.com/office/powerpoint/2010/main" val="29728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5885" y="2414589"/>
            <a:ext cx="11745832" cy="1665287"/>
          </a:xfrm>
        </p:spPr>
        <p:txBody>
          <a:bodyPr/>
          <a:lstStyle/>
          <a:p>
            <a:r>
              <a:rPr lang="en-US"/>
              <a:t>Click to edit Master title style</a:t>
            </a:r>
            <a:endParaRPr lang="en-CA"/>
          </a:p>
        </p:txBody>
      </p:sp>
      <p:sp>
        <p:nvSpPr>
          <p:cNvPr id="3" name="Subtitle 2"/>
          <p:cNvSpPr>
            <a:spLocks noGrp="1"/>
          </p:cNvSpPr>
          <p:nvPr>
            <p:ph type="subTitle" idx="1"/>
          </p:nvPr>
        </p:nvSpPr>
        <p:spPr>
          <a:xfrm>
            <a:off x="2071768" y="4403725"/>
            <a:ext cx="9674065"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6" name="Rectangle 6"/>
          <p:cNvSpPr>
            <a:spLocks noGrp="1" noChangeArrowheads="1"/>
          </p:cNvSpPr>
          <p:nvPr>
            <p:ph type="sldNum" sz="quarter" idx="12"/>
          </p:nvPr>
        </p:nvSpPr>
        <p:spPr>
          <a:ln/>
        </p:spPr>
        <p:txBody>
          <a:bodyPr/>
          <a:lstStyle>
            <a:lvl1pPr>
              <a:defRPr/>
            </a:lvl1pPr>
          </a:lstStyle>
          <a:p>
            <a:pPr>
              <a:defRPr/>
            </a:pPr>
            <a:fld id="{36EA285F-FFAA-4D86-B91B-2EE9D3595323}" type="slidenum">
              <a:rPr lang="en-US"/>
              <a:pPr>
                <a:defRPr/>
              </a:pPr>
              <a:t>‹#›</a:t>
            </a:fld>
            <a:endParaRPr lang="en-US" dirty="0"/>
          </a:p>
        </p:txBody>
      </p:sp>
    </p:spTree>
    <p:extLst>
      <p:ext uri="{BB962C8B-B14F-4D97-AF65-F5344CB8AC3E}">
        <p14:creationId xmlns:p14="http://schemas.microsoft.com/office/powerpoint/2010/main" val="346669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6" name="Rectangle 6"/>
          <p:cNvSpPr>
            <a:spLocks noGrp="1" noChangeArrowheads="1"/>
          </p:cNvSpPr>
          <p:nvPr>
            <p:ph type="sldNum" sz="quarter" idx="12"/>
          </p:nvPr>
        </p:nvSpPr>
        <p:spPr>
          <a:ln/>
        </p:spPr>
        <p:txBody>
          <a:bodyPr/>
          <a:lstStyle>
            <a:lvl1pPr>
              <a:defRPr/>
            </a:lvl1pPr>
          </a:lstStyle>
          <a:p>
            <a:pPr>
              <a:defRPr/>
            </a:pPr>
            <a:fld id="{C6129D03-4C28-40BE-AE32-65B61627DCFB}" type="slidenum">
              <a:rPr lang="en-US"/>
              <a:pPr>
                <a:defRPr/>
              </a:pPr>
              <a:t>‹#›</a:t>
            </a:fld>
            <a:endParaRPr lang="en-US" dirty="0"/>
          </a:p>
        </p:txBody>
      </p:sp>
    </p:spTree>
    <p:extLst>
      <p:ext uri="{BB962C8B-B14F-4D97-AF65-F5344CB8AC3E}">
        <p14:creationId xmlns:p14="http://schemas.microsoft.com/office/powerpoint/2010/main" val="320039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8632" y="311151"/>
            <a:ext cx="3107652" cy="66325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1317" y="311151"/>
            <a:ext cx="9117958"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6" name="Rectangle 6"/>
          <p:cNvSpPr>
            <a:spLocks noGrp="1" noChangeArrowheads="1"/>
          </p:cNvSpPr>
          <p:nvPr>
            <p:ph type="sldNum" sz="quarter" idx="12"/>
          </p:nvPr>
        </p:nvSpPr>
        <p:spPr>
          <a:ln/>
        </p:spPr>
        <p:txBody>
          <a:bodyPr/>
          <a:lstStyle>
            <a:lvl1pPr>
              <a:defRPr/>
            </a:lvl1pPr>
          </a:lstStyle>
          <a:p>
            <a:pPr>
              <a:defRPr/>
            </a:pPr>
            <a:fld id="{62BFFA70-19FE-46EC-8C80-5D8B52F990E7}" type="slidenum">
              <a:rPr lang="en-US"/>
              <a:pPr>
                <a:defRPr/>
              </a:pPr>
              <a:t>‹#›</a:t>
            </a:fld>
            <a:endParaRPr lang="en-US" dirty="0"/>
          </a:p>
        </p:txBody>
      </p:sp>
    </p:spTree>
    <p:extLst>
      <p:ext uri="{BB962C8B-B14F-4D97-AF65-F5344CB8AC3E}">
        <p14:creationId xmlns:p14="http://schemas.microsoft.com/office/powerpoint/2010/main" val="2708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317" y="311150"/>
            <a:ext cx="12434968" cy="12954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91317" y="1812925"/>
            <a:ext cx="6112804" cy="51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7013479" y="1812925"/>
            <a:ext cx="6112806" cy="51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7" name="Rectangle 6"/>
          <p:cNvSpPr>
            <a:spLocks noGrp="1" noChangeArrowheads="1"/>
          </p:cNvSpPr>
          <p:nvPr>
            <p:ph type="sldNum" sz="quarter" idx="12"/>
          </p:nvPr>
        </p:nvSpPr>
        <p:spPr>
          <a:ln/>
        </p:spPr>
        <p:txBody>
          <a:bodyPr/>
          <a:lstStyle>
            <a:lvl1pPr>
              <a:defRPr/>
            </a:lvl1pPr>
          </a:lstStyle>
          <a:p>
            <a:pPr>
              <a:defRPr/>
            </a:pPr>
            <a:fld id="{BB11D73F-82B4-4825-9029-746E3731E543}" type="slidenum">
              <a:rPr lang="en-US"/>
              <a:pPr>
                <a:defRPr/>
              </a:pPr>
              <a:t>‹#›</a:t>
            </a:fld>
            <a:endParaRPr lang="en-US" dirty="0"/>
          </a:p>
        </p:txBody>
      </p:sp>
    </p:spTree>
    <p:extLst>
      <p:ext uri="{BB962C8B-B14F-4D97-AF65-F5344CB8AC3E}">
        <p14:creationId xmlns:p14="http://schemas.microsoft.com/office/powerpoint/2010/main" val="215117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91317" y="311150"/>
            <a:ext cx="12434968" cy="1295400"/>
          </a:xfrm>
        </p:spPr>
        <p:txBody>
          <a:bodyPr/>
          <a:lstStyle/>
          <a:p>
            <a:r>
              <a:rPr lang="en-US"/>
              <a:t>Click to edit Master title style</a:t>
            </a:r>
            <a:endParaRPr lang="en-CA"/>
          </a:p>
        </p:txBody>
      </p:sp>
      <p:sp>
        <p:nvSpPr>
          <p:cNvPr id="3" name="Content Placeholder 2"/>
          <p:cNvSpPr>
            <a:spLocks noGrp="1"/>
          </p:cNvSpPr>
          <p:nvPr>
            <p:ph sz="quarter" idx="1"/>
          </p:nvPr>
        </p:nvSpPr>
        <p:spPr>
          <a:xfrm>
            <a:off x="691317" y="1812925"/>
            <a:ext cx="6112804" cy="248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91317" y="4454525"/>
            <a:ext cx="6112804" cy="248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half" idx="3"/>
          </p:nvPr>
        </p:nvSpPr>
        <p:spPr>
          <a:xfrm>
            <a:off x="7013479" y="1812925"/>
            <a:ext cx="6112806" cy="51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8" name="Rectangle 6"/>
          <p:cNvSpPr>
            <a:spLocks noGrp="1" noChangeArrowheads="1"/>
          </p:cNvSpPr>
          <p:nvPr>
            <p:ph type="sldNum" sz="quarter" idx="12"/>
          </p:nvPr>
        </p:nvSpPr>
        <p:spPr>
          <a:ln/>
        </p:spPr>
        <p:txBody>
          <a:bodyPr/>
          <a:lstStyle>
            <a:lvl1pPr>
              <a:defRPr/>
            </a:lvl1pPr>
          </a:lstStyle>
          <a:p>
            <a:pPr>
              <a:defRPr/>
            </a:pPr>
            <a:fld id="{158FDF93-14B5-4697-A594-9375288B6574}" type="slidenum">
              <a:rPr lang="en-US"/>
              <a:pPr>
                <a:defRPr/>
              </a:pPr>
              <a:t>‹#›</a:t>
            </a:fld>
            <a:endParaRPr lang="en-US" dirty="0"/>
          </a:p>
        </p:txBody>
      </p:sp>
    </p:spTree>
    <p:extLst>
      <p:ext uri="{BB962C8B-B14F-4D97-AF65-F5344CB8AC3E}">
        <p14:creationId xmlns:p14="http://schemas.microsoft.com/office/powerpoint/2010/main" val="318457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91317" y="311150"/>
            <a:ext cx="12434968" cy="12954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91317" y="1812925"/>
            <a:ext cx="6112804" cy="51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7013479" y="1812925"/>
            <a:ext cx="6112806" cy="248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7013479" y="4454525"/>
            <a:ext cx="6112806" cy="248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8" name="Rectangle 6"/>
          <p:cNvSpPr>
            <a:spLocks noGrp="1" noChangeArrowheads="1"/>
          </p:cNvSpPr>
          <p:nvPr>
            <p:ph type="sldNum" sz="quarter" idx="12"/>
          </p:nvPr>
        </p:nvSpPr>
        <p:spPr>
          <a:ln/>
        </p:spPr>
        <p:txBody>
          <a:bodyPr/>
          <a:lstStyle>
            <a:lvl1pPr>
              <a:defRPr/>
            </a:lvl1pPr>
          </a:lstStyle>
          <a:p>
            <a:pPr>
              <a:defRPr/>
            </a:pPr>
            <a:fld id="{EC48F0BD-A8E1-4EFD-9505-FA9E6D9AD490}" type="slidenum">
              <a:rPr lang="en-US"/>
              <a:pPr>
                <a:defRPr/>
              </a:pPr>
              <a:t>‹#›</a:t>
            </a:fld>
            <a:endParaRPr lang="en-US" dirty="0"/>
          </a:p>
        </p:txBody>
      </p:sp>
    </p:spTree>
    <p:extLst>
      <p:ext uri="{BB962C8B-B14F-4D97-AF65-F5344CB8AC3E}">
        <p14:creationId xmlns:p14="http://schemas.microsoft.com/office/powerpoint/2010/main" val="190683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6" name="Rectangle 6"/>
          <p:cNvSpPr>
            <a:spLocks noGrp="1" noChangeArrowheads="1"/>
          </p:cNvSpPr>
          <p:nvPr>
            <p:ph type="sldNum" sz="quarter" idx="12"/>
          </p:nvPr>
        </p:nvSpPr>
        <p:spPr>
          <a:ln/>
        </p:spPr>
        <p:txBody>
          <a:bodyPr/>
          <a:lstStyle>
            <a:lvl1pPr>
              <a:defRPr/>
            </a:lvl1pPr>
          </a:lstStyle>
          <a:p>
            <a:pPr>
              <a:defRPr/>
            </a:pPr>
            <a:fld id="{81EF143A-5F15-4142-9271-4DA157056821}" type="slidenum">
              <a:rPr lang="en-US"/>
              <a:pPr>
                <a:defRPr/>
              </a:pPr>
              <a:t>‹#›</a:t>
            </a:fld>
            <a:endParaRPr lang="en-US" dirty="0"/>
          </a:p>
        </p:txBody>
      </p:sp>
    </p:spTree>
    <p:extLst>
      <p:ext uri="{BB962C8B-B14F-4D97-AF65-F5344CB8AC3E}">
        <p14:creationId xmlns:p14="http://schemas.microsoft.com/office/powerpoint/2010/main" val="126655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586" y="4994275"/>
            <a:ext cx="11743651" cy="1544638"/>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1092586" y="3294063"/>
            <a:ext cx="11743651"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6" name="Rectangle 6"/>
          <p:cNvSpPr>
            <a:spLocks noGrp="1" noChangeArrowheads="1"/>
          </p:cNvSpPr>
          <p:nvPr>
            <p:ph type="sldNum" sz="quarter" idx="12"/>
          </p:nvPr>
        </p:nvSpPr>
        <p:spPr>
          <a:ln/>
        </p:spPr>
        <p:txBody>
          <a:bodyPr/>
          <a:lstStyle>
            <a:lvl1pPr>
              <a:defRPr/>
            </a:lvl1pPr>
          </a:lstStyle>
          <a:p>
            <a:pPr>
              <a:defRPr/>
            </a:pPr>
            <a:fld id="{C4C30433-2B23-4A39-AD4D-8F39EE4D776A}" type="slidenum">
              <a:rPr lang="en-US"/>
              <a:pPr>
                <a:defRPr/>
              </a:pPr>
              <a:t>‹#›</a:t>
            </a:fld>
            <a:endParaRPr lang="en-US" dirty="0"/>
          </a:p>
        </p:txBody>
      </p:sp>
    </p:spTree>
    <p:extLst>
      <p:ext uri="{BB962C8B-B14F-4D97-AF65-F5344CB8AC3E}">
        <p14:creationId xmlns:p14="http://schemas.microsoft.com/office/powerpoint/2010/main" val="68590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1317" y="1812925"/>
            <a:ext cx="6112804"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7013479" y="1812925"/>
            <a:ext cx="6112806"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7" name="Rectangle 6"/>
          <p:cNvSpPr>
            <a:spLocks noGrp="1" noChangeArrowheads="1"/>
          </p:cNvSpPr>
          <p:nvPr>
            <p:ph type="sldNum" sz="quarter" idx="12"/>
          </p:nvPr>
        </p:nvSpPr>
        <p:spPr>
          <a:ln/>
        </p:spPr>
        <p:txBody>
          <a:bodyPr/>
          <a:lstStyle>
            <a:lvl1pPr>
              <a:defRPr/>
            </a:lvl1pPr>
          </a:lstStyle>
          <a:p>
            <a:pPr>
              <a:defRPr/>
            </a:pPr>
            <a:fld id="{EBAF2392-C54D-48E1-845B-E8A27A4F09C8}" type="slidenum">
              <a:rPr lang="en-US"/>
              <a:pPr>
                <a:defRPr/>
              </a:pPr>
              <a:t>‹#›</a:t>
            </a:fld>
            <a:endParaRPr lang="en-US" dirty="0"/>
          </a:p>
        </p:txBody>
      </p:sp>
    </p:spTree>
    <p:extLst>
      <p:ext uri="{BB962C8B-B14F-4D97-AF65-F5344CB8AC3E}">
        <p14:creationId xmlns:p14="http://schemas.microsoft.com/office/powerpoint/2010/main" val="201305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91317" y="1739900"/>
            <a:ext cx="6104081"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317" y="2465389"/>
            <a:ext cx="6104081"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7020022" y="1739900"/>
            <a:ext cx="6106263"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0022" y="2465389"/>
            <a:ext cx="6106263"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9" name="Rectangle 6"/>
          <p:cNvSpPr>
            <a:spLocks noGrp="1" noChangeArrowheads="1"/>
          </p:cNvSpPr>
          <p:nvPr>
            <p:ph type="sldNum" sz="quarter" idx="12"/>
          </p:nvPr>
        </p:nvSpPr>
        <p:spPr>
          <a:ln/>
        </p:spPr>
        <p:txBody>
          <a:bodyPr/>
          <a:lstStyle>
            <a:lvl1pPr>
              <a:defRPr/>
            </a:lvl1pPr>
          </a:lstStyle>
          <a:p>
            <a:pPr>
              <a:defRPr/>
            </a:pPr>
            <a:fld id="{AFD4093F-3CA6-4C95-BEEF-8FA34F4FC7B6}" type="slidenum">
              <a:rPr lang="en-US"/>
              <a:pPr>
                <a:defRPr/>
              </a:pPr>
              <a:t>‹#›</a:t>
            </a:fld>
            <a:endParaRPr lang="en-US" dirty="0"/>
          </a:p>
        </p:txBody>
      </p:sp>
    </p:spTree>
    <p:extLst>
      <p:ext uri="{BB962C8B-B14F-4D97-AF65-F5344CB8AC3E}">
        <p14:creationId xmlns:p14="http://schemas.microsoft.com/office/powerpoint/2010/main" val="262035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5" name="Rectangle 6"/>
          <p:cNvSpPr>
            <a:spLocks noGrp="1" noChangeArrowheads="1"/>
          </p:cNvSpPr>
          <p:nvPr>
            <p:ph type="sldNum" sz="quarter" idx="12"/>
          </p:nvPr>
        </p:nvSpPr>
        <p:spPr>
          <a:ln/>
        </p:spPr>
        <p:txBody>
          <a:bodyPr/>
          <a:lstStyle>
            <a:lvl1pPr>
              <a:defRPr/>
            </a:lvl1pPr>
          </a:lstStyle>
          <a:p>
            <a:pPr>
              <a:defRPr/>
            </a:pPr>
            <a:fld id="{4128281F-4226-450D-B68C-B76C938407ED}" type="slidenum">
              <a:rPr lang="en-US"/>
              <a:pPr>
                <a:defRPr/>
              </a:pPr>
              <a:t>‹#›</a:t>
            </a:fld>
            <a:endParaRPr lang="en-US" dirty="0"/>
          </a:p>
        </p:txBody>
      </p:sp>
    </p:spTree>
    <p:extLst>
      <p:ext uri="{BB962C8B-B14F-4D97-AF65-F5344CB8AC3E}">
        <p14:creationId xmlns:p14="http://schemas.microsoft.com/office/powerpoint/2010/main" val="293006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4" name="Rectangle 6"/>
          <p:cNvSpPr>
            <a:spLocks noGrp="1" noChangeArrowheads="1"/>
          </p:cNvSpPr>
          <p:nvPr>
            <p:ph type="sldNum" sz="quarter" idx="12"/>
          </p:nvPr>
        </p:nvSpPr>
        <p:spPr>
          <a:ln/>
        </p:spPr>
        <p:txBody>
          <a:bodyPr/>
          <a:lstStyle>
            <a:lvl1pPr>
              <a:defRPr/>
            </a:lvl1pPr>
          </a:lstStyle>
          <a:p>
            <a:pPr>
              <a:defRPr/>
            </a:pPr>
            <a:fld id="{0D3C0982-EB85-4E25-8F4F-5D8562CE27DC}" type="slidenum">
              <a:rPr lang="en-US"/>
              <a:pPr>
                <a:defRPr/>
              </a:pPr>
              <a:t>‹#›</a:t>
            </a:fld>
            <a:endParaRPr lang="en-US" dirty="0"/>
          </a:p>
        </p:txBody>
      </p:sp>
    </p:spTree>
    <p:extLst>
      <p:ext uri="{BB962C8B-B14F-4D97-AF65-F5344CB8AC3E}">
        <p14:creationId xmlns:p14="http://schemas.microsoft.com/office/powerpoint/2010/main" val="273424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317" y="309564"/>
            <a:ext cx="4544804" cy="1317625"/>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5401863" y="309563"/>
            <a:ext cx="7724422"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1317" y="1627189"/>
            <a:ext cx="4544804"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7" name="Rectangle 6"/>
          <p:cNvSpPr>
            <a:spLocks noGrp="1" noChangeArrowheads="1"/>
          </p:cNvSpPr>
          <p:nvPr>
            <p:ph type="sldNum" sz="quarter" idx="12"/>
          </p:nvPr>
        </p:nvSpPr>
        <p:spPr>
          <a:ln/>
        </p:spPr>
        <p:txBody>
          <a:bodyPr/>
          <a:lstStyle>
            <a:lvl1pPr>
              <a:defRPr/>
            </a:lvl1pPr>
          </a:lstStyle>
          <a:p>
            <a:pPr>
              <a:defRPr/>
            </a:pPr>
            <a:fld id="{A5D679F3-5BBB-4E9A-9675-986A3D7C3983}" type="slidenum">
              <a:rPr lang="en-US"/>
              <a:pPr>
                <a:defRPr/>
              </a:pPr>
              <a:t>‹#›</a:t>
            </a:fld>
            <a:endParaRPr lang="en-US" dirty="0"/>
          </a:p>
        </p:txBody>
      </p:sp>
    </p:spTree>
    <p:extLst>
      <p:ext uri="{BB962C8B-B14F-4D97-AF65-F5344CB8AC3E}">
        <p14:creationId xmlns:p14="http://schemas.microsoft.com/office/powerpoint/2010/main" val="224043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8564" y="5440364"/>
            <a:ext cx="8291432" cy="642937"/>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708564" y="693739"/>
            <a:ext cx="8291432"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2708564" y="6083301"/>
            <a:ext cx="8291432"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2022-09-16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Dr. G. Wu</a:t>
            </a:r>
          </a:p>
        </p:txBody>
      </p:sp>
      <p:sp>
        <p:nvSpPr>
          <p:cNvPr id="7" name="Rectangle 6"/>
          <p:cNvSpPr>
            <a:spLocks noGrp="1" noChangeArrowheads="1"/>
          </p:cNvSpPr>
          <p:nvPr>
            <p:ph type="sldNum" sz="quarter" idx="12"/>
          </p:nvPr>
        </p:nvSpPr>
        <p:spPr>
          <a:ln/>
        </p:spPr>
        <p:txBody>
          <a:bodyPr/>
          <a:lstStyle>
            <a:lvl1pPr>
              <a:defRPr/>
            </a:lvl1pPr>
          </a:lstStyle>
          <a:p>
            <a:pPr>
              <a:defRPr/>
            </a:pPr>
            <a:fld id="{ACE826CA-39B9-4DE0-86F7-4EC93107D824}" type="slidenum">
              <a:rPr lang="en-US"/>
              <a:pPr>
                <a:defRPr/>
              </a:pPr>
              <a:t>‹#›</a:t>
            </a:fld>
            <a:endParaRPr lang="en-US" dirty="0"/>
          </a:p>
        </p:txBody>
      </p:sp>
    </p:spTree>
    <p:extLst>
      <p:ext uri="{BB962C8B-B14F-4D97-AF65-F5344CB8AC3E}">
        <p14:creationId xmlns:p14="http://schemas.microsoft.com/office/powerpoint/2010/main" val="127619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1317" y="311150"/>
            <a:ext cx="1243496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ctr" anchorCtr="0" compatLnSpc="1">
            <a:prstTxWarp prst="textNoShape">
              <a:avLst/>
            </a:prstTxWarp>
          </a:bodyPr>
          <a:lstStyle/>
          <a:p>
            <a:pPr lvl="0"/>
            <a:r>
              <a:rPr lang="en-US"/>
              <a:t>单击此处编辑母版标题样式</a:t>
            </a:r>
          </a:p>
        </p:txBody>
      </p:sp>
      <p:sp>
        <p:nvSpPr>
          <p:cNvPr id="1027" name="Rectangle 3"/>
          <p:cNvSpPr>
            <a:spLocks noGrp="1" noChangeArrowheads="1"/>
          </p:cNvSpPr>
          <p:nvPr>
            <p:ph type="body" idx="1"/>
          </p:nvPr>
        </p:nvSpPr>
        <p:spPr bwMode="auto">
          <a:xfrm>
            <a:off x="691317" y="1812925"/>
            <a:ext cx="12434968"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t>单击此处编辑母版文本样式</a:t>
            </a:r>
          </a:p>
          <a:p>
            <a:pPr lvl="1"/>
            <a:r>
              <a:rPr lang="en-US"/>
              <a:t>第二级</a:t>
            </a:r>
          </a:p>
          <a:p>
            <a:pPr lvl="2"/>
            <a:r>
              <a:rPr lang="en-US"/>
              <a:t>第三级</a:t>
            </a:r>
          </a:p>
          <a:p>
            <a:pPr lvl="3"/>
            <a:r>
              <a:rPr lang="en-US"/>
              <a:t>第四级</a:t>
            </a:r>
          </a:p>
          <a:p>
            <a:pPr lvl="4"/>
            <a:r>
              <a:rPr lang="en-US"/>
              <a:t>第五级</a:t>
            </a:r>
          </a:p>
        </p:txBody>
      </p:sp>
      <p:sp>
        <p:nvSpPr>
          <p:cNvPr id="65540" name="Rectangle 4"/>
          <p:cNvSpPr>
            <a:spLocks noGrp="1" noChangeArrowheads="1"/>
          </p:cNvSpPr>
          <p:nvPr>
            <p:ph type="dt" sz="half" idx="2"/>
          </p:nvPr>
        </p:nvSpPr>
        <p:spPr bwMode="auto">
          <a:xfrm>
            <a:off x="691318" y="7078663"/>
            <a:ext cx="3223234"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lvl1pPr defTabSz="1019175">
              <a:defRPr sz="1600"/>
            </a:lvl1pPr>
          </a:lstStyle>
          <a:p>
            <a:pPr>
              <a:defRPr/>
            </a:pPr>
            <a:r>
              <a:rPr lang="en-US" dirty="0"/>
              <a:t>2022-09-16</a:t>
            </a:r>
          </a:p>
        </p:txBody>
      </p:sp>
      <p:sp>
        <p:nvSpPr>
          <p:cNvPr id="65541" name="Rectangle 5"/>
          <p:cNvSpPr>
            <a:spLocks noGrp="1" noChangeArrowheads="1"/>
          </p:cNvSpPr>
          <p:nvPr>
            <p:ph type="ftr" sz="quarter" idx="3"/>
          </p:nvPr>
        </p:nvSpPr>
        <p:spPr bwMode="auto">
          <a:xfrm>
            <a:off x="4721451" y="7078663"/>
            <a:ext cx="4374701"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lvl1pPr algn="ctr" defTabSz="1019175">
              <a:defRPr sz="1600"/>
            </a:lvl1pPr>
          </a:lstStyle>
          <a:p>
            <a:pPr>
              <a:defRPr/>
            </a:pPr>
            <a:r>
              <a:rPr lang="en-US" dirty="0"/>
              <a:t>Dr. G. Wu</a:t>
            </a:r>
          </a:p>
        </p:txBody>
      </p:sp>
      <p:sp>
        <p:nvSpPr>
          <p:cNvPr id="65542" name="Rectangle 6"/>
          <p:cNvSpPr>
            <a:spLocks noGrp="1" noChangeArrowheads="1"/>
          </p:cNvSpPr>
          <p:nvPr>
            <p:ph type="sldNum" sz="quarter" idx="4"/>
          </p:nvPr>
        </p:nvSpPr>
        <p:spPr bwMode="auto">
          <a:xfrm>
            <a:off x="9903051" y="7078663"/>
            <a:ext cx="3223234"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lvl1pPr algn="r" defTabSz="1019175">
              <a:defRPr sz="1600"/>
            </a:lvl1pPr>
          </a:lstStyle>
          <a:p>
            <a:pPr>
              <a:defRPr/>
            </a:pPr>
            <a:fld id="{E0154B70-F2BD-4F74-9A30-50ED9DBAA5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utecgeo.com/publication.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wutecgeo.com/" TargetMode="External"/><Relationship Id="rId4" Type="http://schemas.openxmlformats.org/officeDocument/2006/relationships/hyperlink" Target="mailto:info@wutecge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900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4400" y="0"/>
            <a:ext cx="129032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5" name="Rectangle 4"/>
          <p:cNvSpPr/>
          <p:nvPr/>
        </p:nvSpPr>
        <p:spPr>
          <a:xfrm>
            <a:off x="1400608" y="1223932"/>
            <a:ext cx="8175192" cy="5724644"/>
          </a:xfrm>
          <a:prstGeom prst="rect">
            <a:avLst/>
          </a:prstGeom>
        </p:spPr>
        <p:txBody>
          <a:bodyPr wrap="square">
            <a:spAutoFit/>
          </a:bodyPr>
          <a:lstStyle/>
          <a:p>
            <a:r>
              <a:rPr lang="en-US" sz="3200" b="1" dirty="0"/>
              <a:t>Case Study of the Austrian Dam under the 1989 Loma Prieta Earthquake and its Implication to Seismic Analysis in BC</a:t>
            </a:r>
          </a:p>
          <a:p>
            <a:r>
              <a:rPr lang="en-US" sz="3200" dirty="0"/>
              <a:t> </a:t>
            </a:r>
            <a:br>
              <a:rPr lang="en-US" sz="2400" dirty="0"/>
            </a:br>
            <a:r>
              <a:rPr lang="en-US" sz="2400" dirty="0"/>
              <a:t>by </a:t>
            </a:r>
          </a:p>
          <a:p>
            <a:r>
              <a:rPr lang="en-US" sz="2400" dirty="0"/>
              <a:t>  </a:t>
            </a:r>
          </a:p>
          <a:p>
            <a:r>
              <a:rPr lang="en-US" sz="2400" dirty="0"/>
              <a:t>G. Wu, Ph.D., P. Eng.</a:t>
            </a:r>
            <a:br>
              <a:rPr lang="en-US" sz="2400" dirty="0"/>
            </a:br>
            <a:r>
              <a:rPr lang="en-US" sz="2400" dirty="0"/>
              <a:t>Wutec Geotechnical International</a:t>
            </a:r>
            <a:br>
              <a:rPr lang="en-US" sz="2400" dirty="0"/>
            </a:br>
            <a:br>
              <a:rPr lang="en-US" sz="2400" dirty="0"/>
            </a:br>
            <a:r>
              <a:rPr lang="en-US" sz="2400" dirty="0"/>
              <a:t>A Presentation on 28th Vancouver Geotechnical Society Symposium</a:t>
            </a:r>
          </a:p>
          <a:p>
            <a:endParaRPr lang="en-US" sz="2000" dirty="0"/>
          </a:p>
          <a:p>
            <a:r>
              <a:rPr lang="en-US" dirty="0">
                <a:latin typeface="+mj-lt"/>
              </a:rPr>
              <a:t>September 16, 2022</a:t>
            </a:r>
          </a:p>
          <a:p>
            <a:r>
              <a:rPr lang="en-CA" sz="1600" b="1" dirty="0">
                <a:solidFill>
                  <a:srgbClr val="303030"/>
                </a:solidFill>
                <a:latin typeface="+mn-lt"/>
              </a:rPr>
              <a:t>Pinnacle Hotel Vancouver</a:t>
            </a:r>
            <a:endParaRPr lang="en-US" sz="1600" dirty="0">
              <a:latin typeface="+mn-lt"/>
            </a:endParaRPr>
          </a:p>
          <a:p>
            <a:endParaRPr lang="en-US" sz="1600" dirty="0"/>
          </a:p>
        </p:txBody>
      </p:sp>
      <p:sp>
        <p:nvSpPr>
          <p:cNvPr id="9" name="Rectangle 11"/>
          <p:cNvSpPr>
            <a:spLocks noChangeArrowheads="1"/>
          </p:cNvSpPr>
          <p:nvPr/>
        </p:nvSpPr>
        <p:spPr bwMode="auto">
          <a:xfrm rot="-5400000">
            <a:off x="-1644801" y="3536797"/>
            <a:ext cx="43797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dirty="0">
                <a:latin typeface="Arial" charset="0"/>
              </a:rPr>
              <a:t>Wutec Geotechnical  International</a:t>
            </a:r>
          </a:p>
          <a:p>
            <a:pPr marL="228600" indent="-228600">
              <a:buAutoNum type="arabicPlain" startAt="2017"/>
            </a:pP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45" y="134934"/>
            <a:ext cx="1272063" cy="644532"/>
          </a:xfrm>
          <a:prstGeom prst="rect">
            <a:avLst/>
          </a:prstGeom>
          <a:noFill/>
        </p:spPr>
      </p:pic>
      <p:sp>
        <p:nvSpPr>
          <p:cNvPr id="4" name="Slide Number Placeholder 3">
            <a:extLst>
              <a:ext uri="{FF2B5EF4-FFF2-40B4-BE49-F238E27FC236}">
                <a16:creationId xmlns:a16="http://schemas.microsoft.com/office/drawing/2014/main" id="{C110E9C3-6A69-445C-87B2-42FF9CC85985}"/>
              </a:ext>
            </a:extLst>
          </p:cNvPr>
          <p:cNvSpPr>
            <a:spLocks noGrp="1"/>
          </p:cNvSpPr>
          <p:nvPr>
            <p:ph type="sldNum" sz="quarter" idx="12"/>
          </p:nvPr>
        </p:nvSpPr>
        <p:spPr/>
        <p:txBody>
          <a:bodyPr/>
          <a:lstStyle/>
          <a:p>
            <a:pPr>
              <a:defRPr/>
            </a:pPr>
            <a:fld id="{81EF143A-5F15-4142-9271-4DA157056821}"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pic>
        <p:nvPicPr>
          <p:cNvPr id="14" name="Picture 11">
            <a:extLst>
              <a:ext uri="{FF2B5EF4-FFF2-40B4-BE49-F238E27FC236}">
                <a16:creationId xmlns:a16="http://schemas.microsoft.com/office/drawing/2014/main" id="{B1C6BAC8-EFD0-4BBC-B0C8-B6DA03D3C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162" y="914400"/>
            <a:ext cx="5495768" cy="4191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9554219" cy="523220"/>
          </a:xfrm>
          <a:prstGeom prst="rect">
            <a:avLst/>
          </a:prstGeom>
        </p:spPr>
        <p:txBody>
          <a:bodyPr wrap="none">
            <a:spAutoFit/>
          </a:bodyPr>
          <a:lstStyle/>
          <a:p>
            <a:r>
              <a:rPr lang="en-US" sz="2800" b="1" dirty="0">
                <a:solidFill>
                  <a:schemeClr val="bg1"/>
                </a:solidFill>
                <a:latin typeface="+mj-lt"/>
              </a:rPr>
              <a:t>3. Dynamic total stress analysis: input ground motions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10</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5" name="TextBox 14">
            <a:extLst>
              <a:ext uri="{FF2B5EF4-FFF2-40B4-BE49-F238E27FC236}">
                <a16:creationId xmlns:a16="http://schemas.microsoft.com/office/drawing/2014/main" id="{99A93046-FBE9-4708-9478-EDC8A7EAAAEF}"/>
              </a:ext>
            </a:extLst>
          </p:cNvPr>
          <p:cNvSpPr txBox="1"/>
          <p:nvPr/>
        </p:nvSpPr>
        <p:spPr>
          <a:xfrm>
            <a:off x="1064495" y="947057"/>
            <a:ext cx="7673106" cy="6423361"/>
          </a:xfrm>
          <a:prstGeom prst="rect">
            <a:avLst/>
          </a:prstGeom>
          <a:noFill/>
        </p:spPr>
        <p:txBody>
          <a:bodyPr wrap="square">
            <a:spAutoFit/>
          </a:bodyPr>
          <a:lstStyle/>
          <a:p>
            <a:pPr>
              <a:lnSpc>
                <a:spcPct val="150000"/>
              </a:lnSpc>
            </a:pPr>
            <a:r>
              <a:rPr lang="en-US" sz="2000" b="1" dirty="0">
                <a:latin typeface="Arial" panose="020B0604020202020204" pitchFamily="34" charset="0"/>
                <a:ea typeface="Times New Roman" panose="02020603050405020304" pitchFamily="18" charset="0"/>
                <a:cs typeface="Times New Roman" panose="02020603050405020304" pitchFamily="18" charset="0"/>
              </a:rPr>
              <a:t>Austrian Dam:  </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closest distance to surface projection of coseismic rupture (R</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jb</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)=0.16 km</a:t>
            </a:r>
          </a:p>
          <a:p>
            <a:pPr marL="285750" indent="-285750">
              <a:lnSpc>
                <a:spcPct val="1500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closest distance to coseismic rupture (R</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rup</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 3.85 km, </a:t>
            </a:r>
          </a:p>
          <a:p>
            <a:pPr marL="285750" indent="-285750">
              <a:lnSpc>
                <a:spcPct val="150000"/>
              </a:lnSpc>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Times New Roman" panose="02020603050405020304" pitchFamily="18" charset="0"/>
              </a:rPr>
              <a:t>Rx = +0.16 km</a:t>
            </a:r>
            <a:endParaRPr lang="en-US" b="1"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en-US" sz="2000" b="1"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2000" b="1" dirty="0">
                <a:latin typeface="Arial" panose="020B0604020202020204" pitchFamily="34" charset="0"/>
                <a:ea typeface="Times New Roman" panose="02020603050405020304" pitchFamily="18" charset="0"/>
                <a:cs typeface="Times New Roman" panose="02020603050405020304" pitchFamily="18" charset="0"/>
              </a:rPr>
              <a:t>GROUND MOTION RECORDING STATIONS:</a:t>
            </a:r>
          </a:p>
          <a:p>
            <a:pPr marL="342900" indent="-342900">
              <a:lnSpc>
                <a:spcPct val="150000"/>
              </a:lnSpc>
              <a:buFont typeface="Arial" panose="020B0604020202020204" pitchFamily="34" charset="0"/>
              <a:buChar char="•"/>
            </a:pPr>
            <a:r>
              <a:rPr lang="en-US" sz="2000" b="1" dirty="0">
                <a:latin typeface="Arial" panose="020B0604020202020204" pitchFamily="34" charset="0"/>
                <a:ea typeface="Times New Roman" panose="02020603050405020304" pitchFamily="18" charset="0"/>
                <a:cs typeface="Times New Roman" panose="02020603050405020304" pitchFamily="18" charset="0"/>
              </a:rPr>
              <a:t>Lexington dam station </a:t>
            </a:r>
            <a:r>
              <a:rPr lang="en-US" sz="2000" dirty="0">
                <a:latin typeface="Arial" panose="020B0604020202020204" pitchFamily="34" charset="0"/>
                <a:ea typeface="Times New Roman" panose="02020603050405020304" pitchFamily="18" charset="0"/>
                <a:cs typeface="Times New Roman" panose="02020603050405020304" pitchFamily="18" charset="0"/>
              </a:rPr>
              <a:t>(now Lenihan Dam):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0.41g in 90</a:t>
            </a:r>
            <a:r>
              <a:rPr lang="en-US" sz="18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0.44g in 0</a:t>
            </a:r>
            <a:r>
              <a:rPr lang="en-US" sz="18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0.14 g vertical</a:t>
            </a:r>
            <a:endParaRPr lang="en-US" sz="2000" b="1"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000" b="1"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 foot-wall site, and it had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R</a:t>
            </a:r>
            <a:r>
              <a:rPr lang="en-US" sz="1800" baseline="-25000" dirty="0" err="1">
                <a:effectLst/>
                <a:latin typeface="Arial" panose="020B0604020202020204" pitchFamily="34" charset="0"/>
                <a:ea typeface="Times New Roman" panose="02020603050405020304" pitchFamily="18" charset="0"/>
                <a:cs typeface="Times New Roman" panose="02020603050405020304" pitchFamily="18" charset="0"/>
              </a:rPr>
              <a:t>jb</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 3.22 km and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R</a:t>
            </a:r>
            <a:r>
              <a:rPr lang="en-US" sz="1800" baseline="-25000" dirty="0" err="1">
                <a:effectLst/>
                <a:latin typeface="Arial" panose="020B0604020202020204" pitchFamily="34" charset="0"/>
                <a:ea typeface="Times New Roman" panose="02020603050405020304" pitchFamily="18" charset="0"/>
                <a:cs typeface="Times New Roman" panose="02020603050405020304" pitchFamily="18" charset="0"/>
              </a:rPr>
              <a:t>rup</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 5.02 k, and </a:t>
            </a:r>
            <a:r>
              <a:rPr lang="en-US" dirty="0">
                <a:effectLst/>
                <a:latin typeface="Arial" panose="020B0604020202020204" pitchFamily="34" charset="0"/>
                <a:ea typeface="Times New Roman" panose="02020603050405020304" pitchFamily="18" charset="0"/>
                <a:cs typeface="Times New Roman" panose="02020603050405020304" pitchFamily="18" charset="0"/>
              </a:rPr>
              <a:t>Rx = -3.22 km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(PEER 2021) </a:t>
            </a:r>
          </a:p>
          <a:p>
            <a:pPr marL="800100" lvl="1" indent="-342900">
              <a:lnSpc>
                <a:spcPct val="150000"/>
              </a:lnSpc>
              <a:buFont typeface="Arial" panose="020B0604020202020204" pitchFamily="34" charset="0"/>
              <a:buChar char="•"/>
            </a:pPr>
            <a:r>
              <a:rPr lang="en-US" dirty="0">
                <a:latin typeface="Arial" panose="020B0604020202020204" pitchFamily="34" charset="0"/>
                <a:ea typeface="Times New Roman" panose="02020603050405020304" pitchFamily="18" charset="0"/>
                <a:cs typeface="Times New Roman" panose="02020603050405020304" pitchFamily="18" charset="0"/>
              </a:rPr>
              <a:t>The Lexington motions were scaled up by 1.36 that was obtained </a:t>
            </a:r>
          </a:p>
          <a:p>
            <a:pPr lvl="2">
              <a:lnSpc>
                <a:spcPct val="150000"/>
              </a:lnSpc>
            </a:pPr>
            <a:r>
              <a:rPr lang="en-US" dirty="0">
                <a:latin typeface="Arial" panose="020B0604020202020204" pitchFamily="34" charset="0"/>
                <a:ea typeface="Times New Roman" panose="02020603050405020304" pitchFamily="18" charset="0"/>
                <a:cs typeface="Times New Roman" panose="02020603050405020304" pitchFamily="18" charset="0"/>
              </a:rPr>
              <a:t>using </a:t>
            </a:r>
            <a:r>
              <a:rPr lang="en-US" dirty="0">
                <a:effectLst/>
                <a:latin typeface="Arial" panose="020B0604020202020204" pitchFamily="34" charset="0"/>
                <a:ea typeface="Times New Roman" panose="02020603050405020304" pitchFamily="18" charset="0"/>
                <a:cs typeface="Times New Roman" panose="02020603050405020304" pitchFamily="18" charset="0"/>
              </a:rPr>
              <a:t>NGA West2 ground motion prediction equations (GMPE). </a:t>
            </a:r>
          </a:p>
          <a:p>
            <a:pPr marL="800100" lvl="1" indent="-342900">
              <a:lnSpc>
                <a:spcPct val="150000"/>
              </a:lnSpc>
              <a:buFont typeface="Arial" panose="020B0604020202020204" pitchFamily="34" charset="0"/>
              <a:buChar char="•"/>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After scaling, PGAs = 0.55g in 90</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u="sng"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0.60g in 0</a:t>
            </a:r>
            <a:r>
              <a:rPr lang="en-US" sz="1800" u="sng"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0.19g vertical.  </a:t>
            </a:r>
            <a:r>
              <a:rPr lang="en-US" sz="14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This is consistent with estimate by seismologist in 1998 (Harder et al. 1998)</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5125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pic>
        <p:nvPicPr>
          <p:cNvPr id="14" name="Picture 11">
            <a:extLst>
              <a:ext uri="{FF2B5EF4-FFF2-40B4-BE49-F238E27FC236}">
                <a16:creationId xmlns:a16="http://schemas.microsoft.com/office/drawing/2014/main" id="{B1C6BAC8-EFD0-4BBC-B0C8-B6DA03D3C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162" y="914400"/>
            <a:ext cx="5495768" cy="4191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9554219" cy="523220"/>
          </a:xfrm>
          <a:prstGeom prst="rect">
            <a:avLst/>
          </a:prstGeom>
        </p:spPr>
        <p:txBody>
          <a:bodyPr wrap="none">
            <a:spAutoFit/>
          </a:bodyPr>
          <a:lstStyle/>
          <a:p>
            <a:r>
              <a:rPr lang="en-US" sz="2800" b="1" dirty="0">
                <a:solidFill>
                  <a:schemeClr val="bg1"/>
                </a:solidFill>
                <a:latin typeface="+mj-lt"/>
              </a:rPr>
              <a:t>3. Dynamic total stress analysis: input ground motions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11</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5" name="TextBox 14">
            <a:extLst>
              <a:ext uri="{FF2B5EF4-FFF2-40B4-BE49-F238E27FC236}">
                <a16:creationId xmlns:a16="http://schemas.microsoft.com/office/drawing/2014/main" id="{99A93046-FBE9-4708-9478-EDC8A7EAAAEF}"/>
              </a:ext>
            </a:extLst>
          </p:cNvPr>
          <p:cNvSpPr txBox="1"/>
          <p:nvPr/>
        </p:nvSpPr>
        <p:spPr>
          <a:xfrm>
            <a:off x="1064495" y="947057"/>
            <a:ext cx="7541667" cy="545386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latin typeface="Arial" panose="020B0604020202020204" pitchFamily="34" charset="0"/>
                <a:ea typeface="Times New Roman" panose="02020603050405020304" pitchFamily="18" charset="0"/>
                <a:cs typeface="Times New Roman" panose="02020603050405020304" pitchFamily="18" charset="0"/>
              </a:rPr>
              <a:t>Corralitos station: </a:t>
            </a:r>
            <a:r>
              <a:rPr lang="en-US" sz="2000" dirty="0">
                <a:latin typeface="Arial" panose="020B0604020202020204" pitchFamily="34" charset="0"/>
                <a:ea typeface="Times New Roman" panose="02020603050405020304" pitchFamily="18" charset="0"/>
                <a:cs typeface="Times New Roman" panose="02020603050405020304" pitchFamily="18" charset="0"/>
              </a:rPr>
              <a:t>same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t>
            </a:r>
            <a:r>
              <a:rPr lang="en-US" sz="2000" baseline="-25000" dirty="0" err="1">
                <a:effectLst/>
                <a:latin typeface="Arial" panose="020B0604020202020204" pitchFamily="34" charset="0"/>
                <a:ea typeface="Times New Roman" panose="02020603050405020304" pitchFamily="18" charset="0"/>
                <a:cs typeface="Times New Roman" panose="02020603050405020304" pitchFamily="18" charset="0"/>
              </a:rPr>
              <a:t>jb</a:t>
            </a:r>
            <a:r>
              <a:rPr lang="en-US" sz="2000" baseline="-25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R</a:t>
            </a:r>
            <a:r>
              <a:rPr lang="en-US" sz="2000" baseline="-25000" dirty="0" err="1">
                <a:effectLst/>
                <a:latin typeface="Arial" panose="020B0604020202020204" pitchFamily="34" charset="0"/>
                <a:ea typeface="Times New Roman" panose="02020603050405020304" pitchFamily="18" charset="0"/>
                <a:cs typeface="Times New Roman" panose="02020603050405020304" pitchFamily="18" charset="0"/>
              </a:rPr>
              <a:t>rup</a:t>
            </a:r>
            <a:r>
              <a:rPr lang="en-US" sz="2000" baseline="-25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as Austrian dam,         but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Rx = - 0.16 km (PEER 2021)</a:t>
            </a:r>
            <a:endParaRPr lang="en-US" sz="2000" b="1"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Rx, which is negative for footwall sites and positive for hanging wall sites.</a:t>
            </a:r>
          </a:p>
          <a:p>
            <a:pPr marL="800100" lvl="1" indent="-342900">
              <a:lnSpc>
                <a:spcPct val="150000"/>
              </a:lnSpc>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Expert:  because these Rx values are small, the ground motions at these two sites are not expected to be significantly affected by the fact that one site is on the footwall and the other site is on the hanging wall.    </a:t>
            </a:r>
          </a:p>
          <a:p>
            <a:pPr marL="800100" lvl="1" indent="-34290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No scaling was applied to Corralitos motions . </a:t>
            </a:r>
          </a:p>
          <a:p>
            <a:pPr marL="800100" lvl="1" indent="-342900">
              <a:lnSpc>
                <a:spcPct val="150000"/>
              </a:lnSpc>
              <a:buFont typeface="Arial" panose="020B0604020202020204" pitchFamily="34" charset="0"/>
              <a:buChar char="•"/>
            </a:pPr>
            <a:r>
              <a:rPr lang="en-US" sz="2000" u="sng" dirty="0">
                <a:effectLst/>
                <a:latin typeface="Arial" panose="020B0604020202020204" pitchFamily="34" charset="0"/>
                <a:ea typeface="Times New Roman" panose="02020603050405020304" pitchFamily="18" charset="0"/>
                <a:cs typeface="Times New Roman" panose="02020603050405020304" pitchFamily="18" charset="0"/>
              </a:rPr>
              <a:t>PGAs = 0.48g (90</a:t>
            </a:r>
            <a:r>
              <a:rPr lang="en-US" sz="2000" u="sng"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u="sng"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2000" u="sng" dirty="0">
                <a:effectLst/>
                <a:latin typeface="Arial" panose="020B0604020202020204" pitchFamily="34" charset="0"/>
                <a:ea typeface="Times New Roman" panose="02020603050405020304" pitchFamily="18" charset="0"/>
                <a:cs typeface="Times New Roman" panose="02020603050405020304" pitchFamily="18" charset="0"/>
              </a:rPr>
              <a:t>0.64g (0</a:t>
            </a:r>
            <a:r>
              <a:rPr lang="en-US" sz="2000" u="sng"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0.46g (V) with a high vertical motions.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This input motion was used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by Boulanger (2019</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in his FLAC analysis of the Austrian dam using PM4silt</a:t>
            </a:r>
            <a:endParaRPr lang="en-US" sz="2000" b="1" u="sng"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1688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9428158" cy="523220"/>
          </a:xfrm>
          <a:prstGeom prst="rect">
            <a:avLst/>
          </a:prstGeom>
        </p:spPr>
        <p:txBody>
          <a:bodyPr wrap="none">
            <a:spAutoFit/>
          </a:bodyPr>
          <a:lstStyle/>
          <a:p>
            <a:r>
              <a:rPr lang="en-US" sz="2800" b="1" dirty="0">
                <a:solidFill>
                  <a:schemeClr val="bg1"/>
                </a:solidFill>
                <a:latin typeface="+mj-lt"/>
              </a:rPr>
              <a:t>3. Dynamic total stress analysis: VERSAT–clay model</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12</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5" name="TextBox 14">
            <a:extLst>
              <a:ext uri="{FF2B5EF4-FFF2-40B4-BE49-F238E27FC236}">
                <a16:creationId xmlns:a16="http://schemas.microsoft.com/office/drawing/2014/main" id="{99A93046-FBE9-4708-9478-EDC8A7EAAAEF}"/>
              </a:ext>
            </a:extLst>
          </p:cNvPr>
          <p:cNvSpPr txBox="1"/>
          <p:nvPr/>
        </p:nvSpPr>
        <p:spPr>
          <a:xfrm>
            <a:off x="9164728" y="850928"/>
            <a:ext cx="3737292" cy="6498639"/>
          </a:xfrm>
          <a:prstGeom prst="rect">
            <a:avLst/>
          </a:prstGeom>
          <a:noFill/>
        </p:spPr>
        <p:txBody>
          <a:bodyPr wrap="square">
            <a:spAutoFit/>
          </a:bodyPr>
          <a:lstStyle/>
          <a:p>
            <a:pPr>
              <a:lnSpc>
                <a:spcPct val="150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Shear stress-strain response of saturated dam fills in constant shear stress amplitude cyclic (sine wave) loading: </a:t>
            </a:r>
          </a:p>
          <a:p>
            <a:pPr marL="457200" indent="-457200">
              <a:lnSpc>
                <a:spcPct val="150000"/>
              </a:lnSpc>
              <a:buAutoNum type="alphaLcParenBoth"/>
            </a:pPr>
            <a:r>
              <a:rPr lang="en-US" sz="2000" dirty="0">
                <a:latin typeface="Arial" panose="020B0604020202020204" pitchFamily="34" charset="0"/>
                <a:ea typeface="Times New Roman" panose="02020603050405020304" pitchFamily="18" charset="0"/>
                <a:cs typeface="Times New Roman" panose="02020603050405020304" pitchFamily="18" charset="0"/>
              </a:rPr>
              <a:t>for a generic soil element at three stress levels; </a:t>
            </a:r>
          </a:p>
          <a:p>
            <a:pPr marL="457200" indent="-457200">
              <a:lnSpc>
                <a:spcPct val="150000"/>
              </a:lnSpc>
              <a:buAutoNum type="alphaLcParenBoth"/>
            </a:pPr>
            <a:r>
              <a:rPr lang="en-US" sz="2000" dirty="0">
                <a:latin typeface="Arial" panose="020B0604020202020204" pitchFamily="34" charset="0"/>
                <a:ea typeface="Times New Roman" panose="02020603050405020304" pitchFamily="18" charset="0"/>
                <a:cs typeface="Times New Roman" panose="02020603050405020304" pitchFamily="18" charset="0"/>
              </a:rPr>
              <a:t>for soil element 1128 under the 0.1g input accelerations; </a:t>
            </a:r>
          </a:p>
          <a:p>
            <a:pPr marL="457200" indent="-457200">
              <a:lnSpc>
                <a:spcPct val="150000"/>
              </a:lnSpc>
              <a:buAutoNum type="alphaLcParenBoth"/>
            </a:pPr>
            <a:r>
              <a:rPr lang="en-US" sz="2000" dirty="0">
                <a:latin typeface="Arial" panose="020B0604020202020204" pitchFamily="34" charset="0"/>
                <a:ea typeface="Times New Roman" panose="02020603050405020304" pitchFamily="18" charset="0"/>
                <a:cs typeface="Times New Roman" panose="02020603050405020304" pitchFamily="18" charset="0"/>
              </a:rPr>
              <a:t>for soil element 1128 under 0.3g </a:t>
            </a:r>
          </a:p>
          <a:p>
            <a:pPr marL="457200" indent="-457200">
              <a:lnSpc>
                <a:spcPct val="150000"/>
              </a:lnSpc>
              <a:buAutoNum type="alphaLcParenBoth"/>
            </a:pPr>
            <a:r>
              <a:rPr lang="en-US" sz="2000" dirty="0">
                <a:latin typeface="Arial" panose="020B0604020202020204" pitchFamily="34" charset="0"/>
                <a:ea typeface="Times New Roman" panose="02020603050405020304" pitchFamily="18" charset="0"/>
                <a:cs typeface="Times New Roman" panose="02020603050405020304" pitchFamily="18" charset="0"/>
              </a:rPr>
              <a:t>for soil element 4082 under the 0.3g input accelerations.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BF4044D-DFDE-4F68-AADC-51AE919C7C5E}"/>
              </a:ext>
            </a:extLst>
          </p:cNvPr>
          <p:cNvPicPr>
            <a:picLocks noChangeAspect="1"/>
          </p:cNvPicPr>
          <p:nvPr/>
        </p:nvPicPr>
        <p:blipFill>
          <a:blip r:embed="rId4"/>
          <a:stretch>
            <a:fillRect/>
          </a:stretch>
        </p:blipFill>
        <p:spPr>
          <a:xfrm>
            <a:off x="942160" y="914400"/>
            <a:ext cx="8166919" cy="6858000"/>
          </a:xfrm>
          <a:prstGeom prst="rect">
            <a:avLst/>
          </a:prstGeom>
        </p:spPr>
      </p:pic>
    </p:spTree>
    <p:extLst>
      <p:ext uri="{BB962C8B-B14F-4D97-AF65-F5344CB8AC3E}">
        <p14:creationId xmlns:p14="http://schemas.microsoft.com/office/powerpoint/2010/main" val="35758328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E9DE7B-B037-4BD3-8478-2B56D63CD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80" y="4419600"/>
            <a:ext cx="10184220" cy="3272090"/>
          </a:xfrm>
          <a:prstGeom prst="rect">
            <a:avLst/>
          </a:prstGeom>
        </p:spPr>
      </p:pic>
      <p:pic>
        <p:nvPicPr>
          <p:cNvPr id="16" name="Picture 15">
            <a:extLst>
              <a:ext uri="{FF2B5EF4-FFF2-40B4-BE49-F238E27FC236}">
                <a16:creationId xmlns:a16="http://schemas.microsoft.com/office/drawing/2014/main" id="{3EAB84C0-4587-4C40-8A3E-09806402B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80" y="953040"/>
            <a:ext cx="10184220" cy="3390360"/>
          </a:xfrm>
          <a:prstGeom prst="rect">
            <a:avLst/>
          </a:prstGeom>
        </p:spPr>
      </p:pic>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8549713" cy="523220"/>
          </a:xfrm>
          <a:prstGeom prst="rect">
            <a:avLst/>
          </a:prstGeom>
        </p:spPr>
        <p:txBody>
          <a:bodyPr wrap="none">
            <a:spAutoFit/>
          </a:bodyPr>
          <a:lstStyle/>
          <a:p>
            <a:r>
              <a:rPr lang="en-US" sz="2800" b="1" dirty="0">
                <a:solidFill>
                  <a:schemeClr val="bg1"/>
                </a:solidFill>
                <a:latin typeface="+mj-lt"/>
              </a:rPr>
              <a:t>3. Dynamic total stress analysis: VERSAT results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13</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5" name="TextBox 14">
            <a:extLst>
              <a:ext uri="{FF2B5EF4-FFF2-40B4-BE49-F238E27FC236}">
                <a16:creationId xmlns:a16="http://schemas.microsoft.com/office/drawing/2014/main" id="{99A93046-FBE9-4708-9478-EDC8A7EAAAEF}"/>
              </a:ext>
            </a:extLst>
          </p:cNvPr>
          <p:cNvSpPr txBox="1"/>
          <p:nvPr/>
        </p:nvSpPr>
        <p:spPr>
          <a:xfrm>
            <a:off x="1574800" y="1068999"/>
            <a:ext cx="6923349" cy="57785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contours of vertical displacements, DISP-Y (m) </a:t>
            </a:r>
          </a:p>
        </p:txBody>
      </p:sp>
      <p:sp>
        <p:nvSpPr>
          <p:cNvPr id="18" name="TextBox 17">
            <a:extLst>
              <a:ext uri="{FF2B5EF4-FFF2-40B4-BE49-F238E27FC236}">
                <a16:creationId xmlns:a16="http://schemas.microsoft.com/office/drawing/2014/main" id="{11B4A25A-9A79-4EE3-BEEE-F07ABF67AA5E}"/>
              </a:ext>
            </a:extLst>
          </p:cNvPr>
          <p:cNvSpPr txBox="1"/>
          <p:nvPr/>
        </p:nvSpPr>
        <p:spPr>
          <a:xfrm>
            <a:off x="2260600" y="4496188"/>
            <a:ext cx="6923349" cy="57785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contours of abs. shear strain %</a:t>
            </a:r>
          </a:p>
        </p:txBody>
      </p:sp>
    </p:spTree>
    <p:extLst>
      <p:ext uri="{BB962C8B-B14F-4D97-AF65-F5344CB8AC3E}">
        <p14:creationId xmlns:p14="http://schemas.microsoft.com/office/powerpoint/2010/main" val="26368824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8549713" cy="523220"/>
          </a:xfrm>
          <a:prstGeom prst="rect">
            <a:avLst/>
          </a:prstGeom>
        </p:spPr>
        <p:txBody>
          <a:bodyPr wrap="none">
            <a:spAutoFit/>
          </a:bodyPr>
          <a:lstStyle/>
          <a:p>
            <a:r>
              <a:rPr lang="en-US" sz="2800" b="1" dirty="0">
                <a:solidFill>
                  <a:schemeClr val="bg1"/>
                </a:solidFill>
                <a:latin typeface="+mj-lt"/>
              </a:rPr>
              <a:t>3. Dynamic total stress analysis: VERSAT results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14</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5" name="TextBox 14">
            <a:extLst>
              <a:ext uri="{FF2B5EF4-FFF2-40B4-BE49-F238E27FC236}">
                <a16:creationId xmlns:a16="http://schemas.microsoft.com/office/drawing/2014/main" id="{99A93046-FBE9-4708-9478-EDC8A7EAAAEF}"/>
              </a:ext>
            </a:extLst>
          </p:cNvPr>
          <p:cNvSpPr txBox="1"/>
          <p:nvPr/>
        </p:nvSpPr>
        <p:spPr>
          <a:xfrm>
            <a:off x="7740780" y="1052564"/>
            <a:ext cx="4273420" cy="5009833"/>
          </a:xfrm>
          <a:prstGeom prst="rect">
            <a:avLst/>
          </a:prstGeom>
          <a:noFill/>
        </p:spPr>
        <p:txBody>
          <a:bodyPr wrap="square">
            <a:spAutoFit/>
          </a:bodyPr>
          <a:lstStyle/>
          <a:p>
            <a:pPr>
              <a:lnSpc>
                <a:spcPct val="150000"/>
              </a:lnSpc>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TIME HISTORY RESPONSE</a:t>
            </a:r>
          </a:p>
          <a:p>
            <a:pPr marL="342900" indent="-342900">
              <a:lnSpc>
                <a:spcPct val="150000"/>
              </a:lnSpc>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Displacements at dam crest and on upstream and downstream slope </a:t>
            </a:r>
          </a:p>
          <a:p>
            <a:pPr>
              <a:lnSpc>
                <a:spcPct val="150000"/>
              </a:lnSpc>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Accelerations at dam crest &amp; input base accelerations</a:t>
            </a:r>
          </a:p>
        </p:txBody>
      </p:sp>
      <p:pic>
        <p:nvPicPr>
          <p:cNvPr id="18" name="Picture 17">
            <a:extLst>
              <a:ext uri="{FF2B5EF4-FFF2-40B4-BE49-F238E27FC236}">
                <a16:creationId xmlns:a16="http://schemas.microsoft.com/office/drawing/2014/main" id="{1552553D-889A-4445-8C90-869E41E33F7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874" y="1161873"/>
            <a:ext cx="6705600" cy="3352800"/>
          </a:xfrm>
          <a:prstGeom prst="rect">
            <a:avLst/>
          </a:prstGeom>
          <a:noFill/>
        </p:spPr>
      </p:pic>
      <p:pic>
        <p:nvPicPr>
          <p:cNvPr id="19" name="Picture 18">
            <a:extLst>
              <a:ext uri="{FF2B5EF4-FFF2-40B4-BE49-F238E27FC236}">
                <a16:creationId xmlns:a16="http://schemas.microsoft.com/office/drawing/2014/main" id="{50646DBF-D437-45F3-BB68-0FD62B16437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580" y="4762146"/>
            <a:ext cx="6705599" cy="2787789"/>
          </a:xfrm>
          <a:prstGeom prst="rect">
            <a:avLst/>
          </a:prstGeom>
          <a:noFill/>
        </p:spPr>
      </p:pic>
    </p:spTree>
    <p:extLst>
      <p:ext uri="{BB962C8B-B14F-4D97-AF65-F5344CB8AC3E}">
        <p14:creationId xmlns:p14="http://schemas.microsoft.com/office/powerpoint/2010/main" val="8610830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9477274" cy="523220"/>
          </a:xfrm>
          <a:prstGeom prst="rect">
            <a:avLst/>
          </a:prstGeom>
        </p:spPr>
        <p:txBody>
          <a:bodyPr wrap="none">
            <a:spAutoFit/>
          </a:bodyPr>
          <a:lstStyle/>
          <a:p>
            <a:r>
              <a:rPr lang="en-US" sz="2800" b="1" dirty="0">
                <a:solidFill>
                  <a:schemeClr val="bg1"/>
                </a:solidFill>
                <a:latin typeface="+mj-lt"/>
              </a:rPr>
              <a:t>3. Dynamic total stress analysis: using c-phi approach</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15</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5" name="TextBox 14">
            <a:extLst>
              <a:ext uri="{FF2B5EF4-FFF2-40B4-BE49-F238E27FC236}">
                <a16:creationId xmlns:a16="http://schemas.microsoft.com/office/drawing/2014/main" id="{99A93046-FBE9-4708-9478-EDC8A7EAAAEF}"/>
              </a:ext>
            </a:extLst>
          </p:cNvPr>
          <p:cNvSpPr txBox="1"/>
          <p:nvPr/>
        </p:nvSpPr>
        <p:spPr>
          <a:xfrm>
            <a:off x="1879600" y="5769386"/>
            <a:ext cx="4878756" cy="1882695"/>
          </a:xfrm>
          <a:prstGeom prst="rect">
            <a:avLst/>
          </a:prstGeom>
          <a:noFill/>
        </p:spPr>
        <p:txBody>
          <a:bodyPr wrap="square">
            <a:spAutoFit/>
          </a:bodyPr>
          <a:lstStyle/>
          <a:p>
            <a:pPr>
              <a:lnSpc>
                <a:spcPct val="150000"/>
              </a:lnSpc>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Total stress envelope approach, i.e.,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total stress envelope parameters (c, </a:t>
            </a:r>
            <a:r>
              <a:rPr lang="en-US" sz="20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 = 14 kPa</a:t>
            </a:r>
          </a:p>
          <a:p>
            <a:pPr marL="342900" indent="-342900">
              <a:lnSpc>
                <a:spcPct val="150000"/>
              </a:lnSpc>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21</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F3A1B5-C31B-4A2F-AC29-179325261DBE}"/>
              </a:ext>
            </a:extLst>
          </p:cNvPr>
          <p:cNvPicPr>
            <a:picLocks noChangeAspect="1"/>
          </p:cNvPicPr>
          <p:nvPr/>
        </p:nvPicPr>
        <p:blipFill>
          <a:blip r:embed="rId4"/>
          <a:stretch>
            <a:fillRect/>
          </a:stretch>
        </p:blipFill>
        <p:spPr>
          <a:xfrm>
            <a:off x="765756" y="947057"/>
            <a:ext cx="7982785" cy="4789672"/>
          </a:xfrm>
          <a:prstGeom prst="rect">
            <a:avLst/>
          </a:prstGeom>
        </p:spPr>
      </p:pic>
    </p:spTree>
    <p:extLst>
      <p:ext uri="{BB962C8B-B14F-4D97-AF65-F5344CB8AC3E}">
        <p14:creationId xmlns:p14="http://schemas.microsoft.com/office/powerpoint/2010/main" val="1805948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9477274" cy="523220"/>
          </a:xfrm>
          <a:prstGeom prst="rect">
            <a:avLst/>
          </a:prstGeom>
        </p:spPr>
        <p:txBody>
          <a:bodyPr wrap="none">
            <a:spAutoFit/>
          </a:bodyPr>
          <a:lstStyle/>
          <a:p>
            <a:r>
              <a:rPr lang="en-US" sz="2800" b="1" dirty="0">
                <a:solidFill>
                  <a:schemeClr val="bg1"/>
                </a:solidFill>
                <a:latin typeface="+mj-lt"/>
              </a:rPr>
              <a:t>3. Dynamic total stress analysis: using c-phi approach</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16</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2" name="Picture 11">
            <a:extLst>
              <a:ext uri="{FF2B5EF4-FFF2-40B4-BE49-F238E27FC236}">
                <a16:creationId xmlns:a16="http://schemas.microsoft.com/office/drawing/2014/main" id="{29810270-54D7-4137-AA60-C61BF98BEC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544" b="788"/>
          <a:stretch/>
        </p:blipFill>
        <p:spPr>
          <a:xfrm>
            <a:off x="922839" y="1028526"/>
            <a:ext cx="11498433" cy="2317443"/>
          </a:xfrm>
          <a:prstGeom prst="rect">
            <a:avLst/>
          </a:prstGeom>
        </p:spPr>
      </p:pic>
      <p:pic>
        <p:nvPicPr>
          <p:cNvPr id="13" name="Picture 12" descr="Chart&#10;&#10;Description automatically generated">
            <a:extLst>
              <a:ext uri="{FF2B5EF4-FFF2-40B4-BE49-F238E27FC236}">
                <a16:creationId xmlns:a16="http://schemas.microsoft.com/office/drawing/2014/main" id="{35D32B1C-2CF5-42CB-90BE-40F93FE7F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60" y="3578256"/>
            <a:ext cx="11479620" cy="2774330"/>
          </a:xfrm>
          <a:prstGeom prst="rect">
            <a:avLst/>
          </a:prstGeom>
        </p:spPr>
      </p:pic>
      <p:sp>
        <p:nvSpPr>
          <p:cNvPr id="16" name="TextBox 15">
            <a:extLst>
              <a:ext uri="{FF2B5EF4-FFF2-40B4-BE49-F238E27FC236}">
                <a16:creationId xmlns:a16="http://schemas.microsoft.com/office/drawing/2014/main" id="{5C53CA20-C9DE-414F-AD64-910F6401D706}"/>
              </a:ext>
            </a:extLst>
          </p:cNvPr>
          <p:cNvSpPr txBox="1"/>
          <p:nvPr/>
        </p:nvSpPr>
        <p:spPr>
          <a:xfrm>
            <a:off x="1498600" y="6352586"/>
            <a:ext cx="10287000" cy="1323439"/>
          </a:xfrm>
          <a:prstGeom prst="rect">
            <a:avLst/>
          </a:prstGeom>
          <a:noFill/>
        </p:spPr>
        <p:txBody>
          <a:bodyPr wrap="square">
            <a:spAutoFit/>
          </a:bodyPr>
          <a:lstStyle/>
          <a:p>
            <a:r>
              <a:rPr lang="en-US" sz="2000" dirty="0">
                <a:effectLst/>
                <a:latin typeface="Arial" panose="020B0604020202020204" pitchFamily="34" charset="0"/>
                <a:ea typeface="Times New Roman" panose="02020603050405020304" pitchFamily="18" charset="0"/>
                <a:cs typeface="Times New Roman" panose="02020603050405020304" pitchFamily="18" charset="0"/>
              </a:rPr>
              <a:t>Post-earthquake Austrian dam calculated using the total stress envelope c-</a:t>
            </a:r>
            <a:r>
              <a:rPr lang="en-US" sz="2000" dirty="0">
                <a:effectLst/>
                <a:latin typeface="Calibri" panose="020F0502020204030204" pitchFamily="34" charset="0"/>
                <a:ea typeface="Times New Roman" panose="02020603050405020304" pitchFamily="18" charset="0"/>
              </a:rPr>
              <a:t>φ</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approach with the CLS-00</a:t>
            </a:r>
            <a:r>
              <a:rPr lang="en-US" sz="20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input accelerations: </a:t>
            </a:r>
          </a:p>
          <a:p>
            <a:pPr marL="342900" indent="-342900">
              <a:buAutoNum type="alphaLcParenBoth"/>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contours of absolute shear strains (%); and </a:t>
            </a:r>
          </a:p>
          <a:p>
            <a:pPr marL="342900" indent="-342900">
              <a:buAutoNum type="alphaLcParenBoth"/>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deformed dam configuration showing dam crest settlement of 2.4 m.</a:t>
            </a:r>
            <a:endParaRPr lang="en-CA" sz="2000" dirty="0"/>
          </a:p>
        </p:txBody>
      </p:sp>
      <p:sp>
        <p:nvSpPr>
          <p:cNvPr id="8" name="TextBox 7">
            <a:extLst>
              <a:ext uri="{FF2B5EF4-FFF2-40B4-BE49-F238E27FC236}">
                <a16:creationId xmlns:a16="http://schemas.microsoft.com/office/drawing/2014/main" id="{538BAED8-6E2E-4300-8549-FC1F7F857979}"/>
              </a:ext>
            </a:extLst>
          </p:cNvPr>
          <p:cNvSpPr txBox="1"/>
          <p:nvPr/>
        </p:nvSpPr>
        <p:spPr>
          <a:xfrm>
            <a:off x="1574800" y="1316304"/>
            <a:ext cx="2286000" cy="369332"/>
          </a:xfrm>
          <a:prstGeom prst="rect">
            <a:avLst/>
          </a:prstGeom>
          <a:noFill/>
        </p:spPr>
        <p:txBody>
          <a:bodyPr wrap="square" rtlCol="0">
            <a:spAutoFit/>
          </a:bodyPr>
          <a:lstStyle/>
          <a:p>
            <a:r>
              <a:rPr lang="en-US" dirty="0"/>
              <a:t>Abs. shear strain %</a:t>
            </a:r>
            <a:endParaRPr lang="en-CA" dirty="0"/>
          </a:p>
        </p:txBody>
      </p:sp>
    </p:spTree>
    <p:extLst>
      <p:ext uri="{BB962C8B-B14F-4D97-AF65-F5344CB8AC3E}">
        <p14:creationId xmlns:p14="http://schemas.microsoft.com/office/powerpoint/2010/main" val="35598175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0277172" cy="523220"/>
          </a:xfrm>
          <a:prstGeom prst="rect">
            <a:avLst/>
          </a:prstGeom>
        </p:spPr>
        <p:txBody>
          <a:bodyPr wrap="none">
            <a:spAutoFit/>
          </a:bodyPr>
          <a:lstStyle/>
          <a:p>
            <a:r>
              <a:rPr lang="en-US" sz="2800" b="1" dirty="0">
                <a:solidFill>
                  <a:schemeClr val="bg1"/>
                </a:solidFill>
                <a:latin typeface="+mj-lt"/>
              </a:rPr>
              <a:t>3. Dynamic total stress analysis: results of parametric runs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17</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6" name="Picture 5">
            <a:extLst>
              <a:ext uri="{FF2B5EF4-FFF2-40B4-BE49-F238E27FC236}">
                <a16:creationId xmlns:a16="http://schemas.microsoft.com/office/drawing/2014/main" id="{D7E087FB-1BE9-4F3C-B4CB-62DEA3D24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80" y="798913"/>
            <a:ext cx="7612644" cy="6973487"/>
          </a:xfrm>
          <a:prstGeom prst="rect">
            <a:avLst/>
          </a:prstGeom>
        </p:spPr>
      </p:pic>
    </p:spTree>
    <p:extLst>
      <p:ext uri="{BB962C8B-B14F-4D97-AF65-F5344CB8AC3E}">
        <p14:creationId xmlns:p14="http://schemas.microsoft.com/office/powerpoint/2010/main" val="8054738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2220480" cy="523220"/>
          </a:xfrm>
          <a:prstGeom prst="rect">
            <a:avLst/>
          </a:prstGeom>
        </p:spPr>
        <p:txBody>
          <a:bodyPr wrap="none">
            <a:spAutoFit/>
          </a:bodyPr>
          <a:lstStyle/>
          <a:p>
            <a:r>
              <a:rPr lang="en-US" sz="2800" b="1" dirty="0">
                <a:solidFill>
                  <a:schemeClr val="bg1"/>
                </a:solidFill>
                <a:latin typeface="+mj-lt"/>
              </a:rPr>
              <a:t>4. Summary</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18</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6" name="TextBox 15">
            <a:extLst>
              <a:ext uri="{FF2B5EF4-FFF2-40B4-BE49-F238E27FC236}">
                <a16:creationId xmlns:a16="http://schemas.microsoft.com/office/drawing/2014/main" id="{5C53CA20-C9DE-414F-AD64-910F6401D706}"/>
              </a:ext>
            </a:extLst>
          </p:cNvPr>
          <p:cNvSpPr txBox="1"/>
          <p:nvPr/>
        </p:nvSpPr>
        <p:spPr>
          <a:xfrm>
            <a:off x="1386056" y="1447821"/>
            <a:ext cx="10128612" cy="4449744"/>
          </a:xfrm>
          <a:prstGeom prst="rect">
            <a:avLst/>
          </a:prstGeom>
          <a:noFill/>
        </p:spPr>
        <p:txBody>
          <a:bodyPr wrap="square">
            <a:spAutoFit/>
          </a:bodyPr>
          <a:lstStyle/>
          <a:p>
            <a:pPr marL="342900" marR="0" indent="-342900">
              <a:lnSpc>
                <a:spcPct val="130000"/>
              </a:lnSpc>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Dynamic responses of the Austrian dams in the 1989 Mw = 6.93 Loma Prieta earthquake (Harder et al. 1998) were analyzed using the finite element program VERSAT-2D (</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Wu 2001, 2015; Finn and Wu 2013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indent="-342900">
              <a:lnSpc>
                <a:spcPct val="130000"/>
              </a:lnSpc>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Undrained response of the saturated dam fills was modelled using a total stress approach.  The dam was constructed in the early 1950s and comprised primarily of compacted low plasticity clayey sands and clayey gravels.  Subjected to estimated peak accelerations of 0.55-0.6g, the dam developed extensive longitudinal cracks on the dam faces and settled at its crest 0.76 m on average.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61278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2220480" cy="523220"/>
          </a:xfrm>
          <a:prstGeom prst="rect">
            <a:avLst/>
          </a:prstGeom>
        </p:spPr>
        <p:txBody>
          <a:bodyPr wrap="none">
            <a:spAutoFit/>
          </a:bodyPr>
          <a:lstStyle/>
          <a:p>
            <a:r>
              <a:rPr lang="en-US" sz="2800" b="1" dirty="0">
                <a:solidFill>
                  <a:schemeClr val="bg1"/>
                </a:solidFill>
                <a:latin typeface="+mj-lt"/>
              </a:rPr>
              <a:t>4. Summary</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19</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6" name="TextBox 15">
            <a:extLst>
              <a:ext uri="{FF2B5EF4-FFF2-40B4-BE49-F238E27FC236}">
                <a16:creationId xmlns:a16="http://schemas.microsoft.com/office/drawing/2014/main" id="{5C53CA20-C9DE-414F-AD64-910F6401D706}"/>
              </a:ext>
            </a:extLst>
          </p:cNvPr>
          <p:cNvSpPr txBox="1"/>
          <p:nvPr/>
        </p:nvSpPr>
        <p:spPr>
          <a:xfrm>
            <a:off x="971188" y="1087857"/>
            <a:ext cx="12490811" cy="6044027"/>
          </a:xfrm>
          <a:prstGeom prst="rect">
            <a:avLst/>
          </a:prstGeom>
          <a:noFill/>
        </p:spPr>
        <p:txBody>
          <a:bodyPr wrap="square">
            <a:spAutoFit/>
          </a:bodyPr>
          <a:lstStyle/>
          <a:p>
            <a:pPr marL="342900" marR="0" indent="-342900">
              <a:lnSpc>
                <a:spcPct val="130000"/>
              </a:lnSpc>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case study demonstrates the robustness of using the total stress approach and its capability in capturing the key features of embankment dam’s earthquake performance, even in large earthquakes.  </a:t>
            </a:r>
          </a:p>
          <a:p>
            <a:pPr marL="342900" marR="0" indent="-342900">
              <a:lnSpc>
                <a:spcPct val="130000"/>
              </a:lnSpc>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nonlinear response history analyses indicate that the proposed S</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/σ'</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approach for calculating in-situ undrained shear strengths can be a reasonably conservative approach for engineering analysis and design.  The calculated dam crest settlements for the dam are in good agreement with the dam crest settlements observed in the 1989 earthquake.  </a:t>
            </a:r>
            <a:endParaRPr lang="en-C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30000"/>
              </a:lnSpc>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total stress approach (VERSAT-2D): Capable of capturing the </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mechanism of dam deformations, i.e., large shear strains occurred near the bottom of the dam slopes. </a:t>
            </a:r>
          </a:p>
          <a:p>
            <a:pPr marL="342900" marR="0" indent="-342900">
              <a:lnSpc>
                <a:spcPct val="130000"/>
              </a:lnSpc>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suggested by the study that the total stress envelope (c-</a:t>
            </a:r>
            <a:r>
              <a:rPr lang="en-US" sz="2400" dirty="0">
                <a:effectLst/>
                <a:latin typeface="Calibri" panose="020F0502020204030204" pitchFamily="34" charset="0"/>
                <a:ea typeface="Calibri" panose="020F0502020204030204" pitchFamily="34" charset="0"/>
                <a:cs typeface="Calibri" panose="020F0502020204030204" pitchFamily="34" charset="0"/>
              </a:rPr>
              <a:t>φ</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approach be avoided whenever possible for dynamic analysis of dams and be excluded if large vertical input accelerations are present.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644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581630" y="191797"/>
            <a:ext cx="5599610" cy="523220"/>
          </a:xfrm>
          <a:prstGeom prst="rect">
            <a:avLst/>
          </a:prstGeom>
        </p:spPr>
        <p:txBody>
          <a:bodyPr wrap="none">
            <a:spAutoFit/>
          </a:bodyPr>
          <a:lstStyle/>
          <a:p>
            <a:r>
              <a:rPr lang="en-US" sz="2800" b="1" dirty="0">
                <a:solidFill>
                  <a:schemeClr val="bg1"/>
                </a:solidFill>
                <a:latin typeface="+mj-lt"/>
              </a:rPr>
              <a:t>1. 1989 Loma Prieta Earthquake</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025" name="Picture 11">
            <a:extLst>
              <a:ext uri="{FF2B5EF4-FFF2-40B4-BE49-F238E27FC236}">
                <a16:creationId xmlns:a16="http://schemas.microsoft.com/office/drawing/2014/main" id="{D5EBA550-A3D6-47D6-A97E-CCED9184C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1066800"/>
            <a:ext cx="8534400" cy="65082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DFEBB71-B7A4-4879-974B-0695D612EFFE}"/>
              </a:ext>
            </a:extLst>
          </p:cNvPr>
          <p:cNvSpPr>
            <a:spLocks noChangeArrowheads="1"/>
          </p:cNvSpPr>
          <p:nvPr/>
        </p:nvSpPr>
        <p:spPr bwMode="auto">
          <a:xfrm>
            <a:off x="9024747" y="914400"/>
            <a:ext cx="4191000" cy="611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hangingPunct="0">
              <a:lnSpc>
                <a:spcPct val="150000"/>
              </a:lnSpc>
              <a:buFont typeface="+mj-lt"/>
              <a:buAutoNum type="arabicPeriod"/>
            </a:pPr>
            <a:r>
              <a:rPr lang="en-US" altLang="en-US" sz="2400" dirty="0">
                <a:latin typeface="Arial" panose="020B0604020202020204" pitchFamily="34" charset="0"/>
                <a:ea typeface="Times New Roman" panose="02020603050405020304" pitchFamily="18" charset="0"/>
                <a:cs typeface="Arial" panose="020B0604020202020204" pitchFamily="34" charset="0"/>
              </a:rPr>
              <a:t>The 1989 October 17 Loma Prieta earthquake fault rupture zone (Mw 6.93)</a:t>
            </a:r>
          </a:p>
          <a:p>
            <a:pPr marL="457200" indent="-457200" eaLnBrk="0" hangingPunct="0">
              <a:lnSpc>
                <a:spcPct val="150000"/>
              </a:lnSpc>
              <a:buFont typeface="+mj-lt"/>
              <a:buAutoNum type="arabicPeriod"/>
            </a:pPr>
            <a:r>
              <a:rPr lang="en-US" altLang="en-US" sz="2400" dirty="0">
                <a:latin typeface="Arial" panose="020B0604020202020204" pitchFamily="34" charset="0"/>
                <a:ea typeface="Times New Roman" panose="02020603050405020304" pitchFamily="18" charset="0"/>
                <a:cs typeface="Arial" panose="020B0604020202020204" pitchFamily="34" charset="0"/>
              </a:rPr>
              <a:t>Ground motion recording stations (the Lexington station and  the Corralitos station) and</a:t>
            </a:r>
          </a:p>
          <a:p>
            <a:pPr marL="457200" indent="-457200" eaLnBrk="0" hangingPunct="0">
              <a:lnSpc>
                <a:spcPct val="150000"/>
              </a:lnSpc>
              <a:buFont typeface="+mj-lt"/>
              <a:buAutoNum type="arabicPeriod"/>
            </a:pPr>
            <a:r>
              <a:rPr lang="en-US" altLang="en-US" sz="2400" dirty="0">
                <a:latin typeface="Arial" panose="020B0604020202020204" pitchFamily="34" charset="0"/>
                <a:ea typeface="Times New Roman" panose="02020603050405020304" pitchFamily="18" charset="0"/>
                <a:cs typeface="Arial" panose="020B0604020202020204" pitchFamily="34" charset="0"/>
              </a:rPr>
              <a:t>Austrian Dam in California  with a horizontal PGA 0.55-0.6 g </a:t>
            </a:r>
            <a:r>
              <a:rPr lang="en-US" dirty="0">
                <a:latin typeface="Arial" panose="020B0604020202020204" pitchFamily="34" charset="0"/>
                <a:ea typeface="Times New Roman" panose="02020603050405020304" pitchFamily="18" charset="0"/>
                <a:cs typeface="Times New Roman" panose="02020603050405020304" pitchFamily="18" charset="0"/>
              </a:rPr>
              <a:t>(Harder et al. 1998) </a:t>
            </a:r>
            <a:endParaRPr lang="en-US" altLang="en-US" dirty="0">
              <a:latin typeface="Arial" panose="020B0604020202020204" pitchFamily="34" charset="0"/>
            </a:endParaRPr>
          </a:p>
        </p:txBody>
      </p:sp>
      <p:sp>
        <p:nvSpPr>
          <p:cNvPr id="6" name="Slide Number Placeholder 5">
            <a:extLst>
              <a:ext uri="{FF2B5EF4-FFF2-40B4-BE49-F238E27FC236}">
                <a16:creationId xmlns:a16="http://schemas.microsoft.com/office/drawing/2014/main" id="{E23D751F-F1B8-467A-8915-9860E855AB72}"/>
              </a:ext>
            </a:extLst>
          </p:cNvPr>
          <p:cNvSpPr>
            <a:spLocks noGrp="1"/>
          </p:cNvSpPr>
          <p:nvPr>
            <p:ph type="sldNum" sz="quarter" idx="12"/>
          </p:nvPr>
        </p:nvSpPr>
        <p:spPr/>
        <p:txBody>
          <a:bodyPr/>
          <a:lstStyle/>
          <a:p>
            <a:pPr>
              <a:defRPr/>
            </a:pPr>
            <a:fld id="{81EF143A-5F15-4142-9271-4DA157056821}" type="slidenum">
              <a:rPr lang="en-US" smtClean="0"/>
              <a:pPr>
                <a:defRPr/>
              </a:pPr>
              <a:t>2</a:t>
            </a:fld>
            <a:endParaRPr lang="en-US" dirty="0"/>
          </a:p>
        </p:txBody>
      </p:sp>
    </p:spTree>
    <p:extLst>
      <p:ext uri="{BB962C8B-B14F-4D97-AF65-F5344CB8AC3E}">
        <p14:creationId xmlns:p14="http://schemas.microsoft.com/office/powerpoint/2010/main" val="42237982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2324675" cy="523220"/>
          </a:xfrm>
          <a:prstGeom prst="rect">
            <a:avLst/>
          </a:prstGeom>
        </p:spPr>
        <p:txBody>
          <a:bodyPr wrap="none">
            <a:spAutoFit/>
          </a:bodyPr>
          <a:lstStyle/>
          <a:p>
            <a:r>
              <a:rPr lang="en-US" sz="2800" b="1" dirty="0">
                <a:solidFill>
                  <a:schemeClr val="bg1"/>
                </a:solidFill>
                <a:latin typeface="+mj-lt"/>
              </a:rPr>
              <a:t>5</a:t>
            </a:r>
            <a:r>
              <a:rPr lang="en-US" sz="2800" b="1">
                <a:solidFill>
                  <a:schemeClr val="bg1"/>
                </a:solidFill>
                <a:latin typeface="+mj-lt"/>
              </a:rPr>
              <a:t>. </a:t>
            </a:r>
            <a:r>
              <a:rPr lang="en-US" sz="2800" b="1" dirty="0">
                <a:solidFill>
                  <a:schemeClr val="bg1"/>
                </a:solidFill>
                <a:latin typeface="+mj-lt"/>
              </a:rPr>
              <a:t>Reference</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20</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2" name="TextBox 11">
            <a:extLst>
              <a:ext uri="{FF2B5EF4-FFF2-40B4-BE49-F238E27FC236}">
                <a16:creationId xmlns:a16="http://schemas.microsoft.com/office/drawing/2014/main" id="{6E589409-8B9F-4372-B132-84B941FC758E}"/>
              </a:ext>
            </a:extLst>
          </p:cNvPr>
          <p:cNvSpPr txBox="1"/>
          <p:nvPr/>
        </p:nvSpPr>
        <p:spPr>
          <a:xfrm>
            <a:off x="1113978" y="965707"/>
            <a:ext cx="11586021" cy="6592446"/>
          </a:xfrm>
          <a:prstGeom prst="rect">
            <a:avLst/>
          </a:prstGeom>
          <a:noFill/>
        </p:spPr>
        <p:txBody>
          <a:bodyPr wrap="square">
            <a:spAutoFit/>
          </a:bodyPr>
          <a:lstStyle/>
          <a:p>
            <a:pPr marL="342900" marR="0" indent="-342900">
              <a:lnSpc>
                <a:spcPct val="130000"/>
              </a:lnSpc>
              <a:spcBef>
                <a:spcPts val="0"/>
              </a:spcBef>
              <a:spcAft>
                <a:spcPts val="1000"/>
              </a:spcAft>
            </a:pPr>
            <a:r>
              <a:rPr lang="en-CA" dirty="0">
                <a:effectLst/>
                <a:latin typeface="+mn-lt"/>
                <a:ea typeface="Calibri" panose="020F0502020204030204" pitchFamily="34" charset="0"/>
                <a:cs typeface="Times New Roman" panose="02020603050405020304" pitchFamily="18" charset="0"/>
              </a:rPr>
              <a:t>Boulanger, R. W. 2019. “Nonlinear dynamic analyses of Austrian Dam in the 1989 Loma Prieta earthquake.” J. Geotech. Geoenviron. Eng. 145 (11). </a:t>
            </a:r>
          </a:p>
          <a:p>
            <a:pPr marL="342900" marR="0" indent="-342900">
              <a:lnSpc>
                <a:spcPct val="130000"/>
              </a:lnSpc>
              <a:spcBef>
                <a:spcPts val="0"/>
              </a:spcBef>
              <a:spcAft>
                <a:spcPts val="1000"/>
              </a:spcAft>
            </a:pPr>
            <a:r>
              <a:rPr lang="en-CA" dirty="0">
                <a:effectLst/>
                <a:latin typeface="+mn-lt"/>
                <a:ea typeface="Calibri" panose="020F0502020204030204" pitchFamily="34" charset="0"/>
                <a:cs typeface="Times New Roman" panose="02020603050405020304" pitchFamily="18" charset="0"/>
              </a:rPr>
              <a:t>Finn W. D. L and G. Wu. 2013. “Dynamic analyses of an earthfill dam on over-consolidated silt with cyclic strain softening.”  In </a:t>
            </a:r>
            <a:r>
              <a:rPr lang="en-CA" i="1" dirty="0">
                <a:effectLst/>
                <a:latin typeface="+mn-lt"/>
                <a:ea typeface="Calibri" panose="020F0502020204030204" pitchFamily="34" charset="0"/>
                <a:cs typeface="Times New Roman" panose="02020603050405020304" pitchFamily="18" charset="0"/>
              </a:rPr>
              <a:t>Proc., 7th Int. Conf. on Case Histories in Geotechnical Engineering</a:t>
            </a:r>
            <a:r>
              <a:rPr lang="en-CA" dirty="0">
                <a:effectLst/>
                <a:latin typeface="+mn-lt"/>
                <a:ea typeface="Calibri" panose="020F0502020204030204" pitchFamily="34" charset="0"/>
                <a:cs typeface="Times New Roman" panose="02020603050405020304" pitchFamily="18" charset="0"/>
              </a:rPr>
              <a:t>, Keynote paper, edited by S. Prakash. Chicago. </a:t>
            </a:r>
          </a:p>
          <a:p>
            <a:pPr marL="342900" marR="0" indent="-342900">
              <a:lnSpc>
                <a:spcPct val="130000"/>
              </a:lnSpc>
              <a:spcBef>
                <a:spcPts val="0"/>
              </a:spcBef>
              <a:spcAft>
                <a:spcPts val="1000"/>
              </a:spcAft>
            </a:pPr>
            <a:r>
              <a:rPr lang="en-CA" dirty="0">
                <a:effectLst/>
                <a:latin typeface="+mn-lt"/>
                <a:ea typeface="Calibri" panose="020F0502020204030204" pitchFamily="34" charset="0"/>
                <a:cs typeface="Times New Roman" panose="02020603050405020304" pitchFamily="18" charset="0"/>
              </a:rPr>
              <a:t>Harder, L. F., Jr., J. D. Bray, R. L. Volpe, and K. V. Rodda. 1998. “Performance of earth dams during the Loma Prieta earthquake.” In </a:t>
            </a:r>
            <a:r>
              <a:rPr lang="en-CA" i="1" dirty="0">
                <a:effectLst/>
                <a:latin typeface="+mn-lt"/>
                <a:ea typeface="Calibri" panose="020F0502020204030204" pitchFamily="34" charset="0"/>
                <a:cs typeface="Times New Roman" panose="02020603050405020304" pitchFamily="18" charset="0"/>
              </a:rPr>
              <a:t>US Geological Survey Professional Paper 1552-D</a:t>
            </a:r>
            <a:r>
              <a:rPr lang="en-CA" dirty="0">
                <a:effectLst/>
                <a:latin typeface="+mn-lt"/>
                <a:ea typeface="Calibri" panose="020F0502020204030204" pitchFamily="34" charset="0"/>
                <a:cs typeface="Times New Roman" panose="02020603050405020304" pitchFamily="18" charset="0"/>
              </a:rPr>
              <a:t>, edited by T. L. Holzer, 3–26. Washington, USGS. </a:t>
            </a:r>
          </a:p>
          <a:p>
            <a:pPr marL="342900" marR="0" indent="-342900">
              <a:lnSpc>
                <a:spcPct val="130000"/>
              </a:lnSpc>
              <a:spcBef>
                <a:spcPts val="0"/>
              </a:spcBef>
              <a:spcAft>
                <a:spcPts val="1000"/>
              </a:spcAft>
            </a:pPr>
            <a:r>
              <a:rPr lang="en-CA" dirty="0">
                <a:effectLst/>
                <a:latin typeface="+mn-lt"/>
                <a:ea typeface="Calibri" panose="020F0502020204030204" pitchFamily="34" charset="0"/>
                <a:cs typeface="Times New Roman" panose="02020603050405020304" pitchFamily="18" charset="0"/>
              </a:rPr>
              <a:t>Wu, G. 2001. “Earthquake induced deformation analyses of the Upper San Fernando dam under the 1971 San Fernando earthquake.” </a:t>
            </a:r>
            <a:r>
              <a:rPr lang="en-CA" i="1" dirty="0">
                <a:effectLst/>
                <a:latin typeface="+mn-lt"/>
                <a:ea typeface="Calibri" panose="020F0502020204030204" pitchFamily="34" charset="0"/>
                <a:cs typeface="Times New Roman" panose="02020603050405020304" pitchFamily="18" charset="0"/>
              </a:rPr>
              <a:t>Can. Geotech. J</a:t>
            </a:r>
            <a:r>
              <a:rPr lang="en-CA" dirty="0">
                <a:effectLst/>
                <a:latin typeface="+mn-lt"/>
                <a:ea typeface="Calibri" panose="020F0502020204030204" pitchFamily="34" charset="0"/>
                <a:cs typeface="Times New Roman" panose="02020603050405020304" pitchFamily="18" charset="0"/>
              </a:rPr>
              <a:t>. 38 (1): 1-15.  </a:t>
            </a:r>
          </a:p>
          <a:p>
            <a:pPr marL="342900" marR="0" indent="-342900">
              <a:lnSpc>
                <a:spcPct val="130000"/>
              </a:lnSpc>
              <a:spcBef>
                <a:spcPts val="0"/>
              </a:spcBef>
              <a:spcAft>
                <a:spcPts val="1000"/>
              </a:spcAft>
            </a:pPr>
            <a:r>
              <a:rPr lang="en-CA" dirty="0">
                <a:effectLst/>
                <a:latin typeface="+mn-lt"/>
                <a:ea typeface="Calibri" panose="020F0502020204030204" pitchFamily="34" charset="0"/>
                <a:cs typeface="Times New Roman" panose="02020603050405020304" pitchFamily="18" charset="0"/>
              </a:rPr>
              <a:t>Wu, G. 2015. “Seismic design of dams.” In </a:t>
            </a:r>
            <a:r>
              <a:rPr lang="en-CA" i="1" dirty="0">
                <a:effectLst/>
                <a:latin typeface="+mn-lt"/>
                <a:ea typeface="Calibri" panose="020F0502020204030204" pitchFamily="34" charset="0"/>
                <a:cs typeface="Times New Roman" panose="02020603050405020304" pitchFamily="18" charset="0"/>
              </a:rPr>
              <a:t>Encyclopedia of Earthquake Engineering</a:t>
            </a:r>
            <a:r>
              <a:rPr lang="en-CA" dirty="0">
                <a:effectLst/>
                <a:latin typeface="+mn-lt"/>
                <a:ea typeface="Calibri" panose="020F0502020204030204" pitchFamily="34" charset="0"/>
                <a:cs typeface="Times New Roman" panose="02020603050405020304" pitchFamily="18" charset="0"/>
              </a:rPr>
              <a:t>, Berlin Heidelberg, Germany: Springer-Verlag </a:t>
            </a:r>
          </a:p>
          <a:p>
            <a:pPr marL="342900" indent="-342900">
              <a:lnSpc>
                <a:spcPct val="130000"/>
              </a:lnSpc>
              <a:spcBef>
                <a:spcPts val="0"/>
              </a:spcBef>
              <a:spcAft>
                <a:spcPts val="1000"/>
              </a:spcAft>
            </a:pPr>
            <a:r>
              <a:rPr lang="en-GB" dirty="0">
                <a:effectLst/>
                <a:latin typeface="+mn-lt"/>
                <a:ea typeface="Times New Roman" panose="02020603050405020304" pitchFamily="18" charset="0"/>
                <a:cs typeface="Times New Roman" panose="02020603050405020304" pitchFamily="18" charset="0"/>
              </a:rPr>
              <a:t>WGI (Wutec Geotechnical International). 2019. </a:t>
            </a:r>
            <a:r>
              <a:rPr lang="en-GB" i="1" dirty="0">
                <a:effectLst/>
                <a:latin typeface="+mn-lt"/>
                <a:ea typeface="Times New Roman" panose="02020603050405020304" pitchFamily="18" charset="0"/>
                <a:cs typeface="Times New Roman" panose="02020603050405020304" pitchFamily="18" charset="0"/>
              </a:rPr>
              <a:t>VERSAT-2D v.2019: A computer program for 2-dimensional static and dynamic finite element analysis of continua.</a:t>
            </a:r>
            <a:r>
              <a:rPr lang="en-GB" dirty="0">
                <a:effectLst/>
                <a:latin typeface="+mn-lt"/>
                <a:ea typeface="Times New Roman" panose="02020603050405020304" pitchFamily="18" charset="0"/>
                <a:cs typeface="Times New Roman" panose="02020603050405020304" pitchFamily="18" charset="0"/>
              </a:rPr>
              <a:t>  BC, Canada: WGI</a:t>
            </a:r>
          </a:p>
          <a:p>
            <a:pPr marL="342900" indent="-342900">
              <a:lnSpc>
                <a:spcPct val="130000"/>
              </a:lnSpc>
              <a:spcBef>
                <a:spcPts val="0"/>
              </a:spcBef>
              <a:spcAft>
                <a:spcPts val="1000"/>
              </a:spcAft>
            </a:pPr>
            <a:r>
              <a:rPr lang="en-US" dirty="0">
                <a:effectLst/>
                <a:latin typeface="+mn-lt"/>
                <a:ea typeface="Times New Roman" panose="02020603050405020304" pitchFamily="18" charset="0"/>
                <a:cs typeface="Times New Roman" panose="02020603050405020304" pitchFamily="18" charset="0"/>
              </a:rPr>
              <a:t>WGI (Wutec Geotechnical International). 2022. </a:t>
            </a:r>
            <a:r>
              <a:rPr lang="en-US" b="1" dirty="0">
                <a:effectLst/>
                <a:latin typeface="+mn-lt"/>
                <a:ea typeface="Times New Roman" panose="02020603050405020304" pitchFamily="18" charset="0"/>
                <a:cs typeface="Times New Roman" panose="02020603050405020304" pitchFamily="18" charset="0"/>
              </a:rPr>
              <a:t>Finite Element Dynamic Analyses of Austrian Dam</a:t>
            </a:r>
            <a:r>
              <a:rPr lang="en-US" dirty="0">
                <a:effectLst/>
                <a:latin typeface="+mn-lt"/>
                <a:ea typeface="Times New Roman" panose="02020603050405020304" pitchFamily="18" charset="0"/>
                <a:cs typeface="Times New Roman" panose="02020603050405020304" pitchFamily="18" charset="0"/>
              </a:rPr>
              <a:t>. Engineering Report No. WGI-220224 (</a:t>
            </a:r>
            <a:r>
              <a:rPr lang="en-US" sz="1400" dirty="0">
                <a:effectLst/>
                <a:latin typeface="+mn-lt"/>
                <a:ea typeface="Times New Roman" panose="02020603050405020304" pitchFamily="18" charset="0"/>
                <a:cs typeface="Times New Roman" panose="02020603050405020304" pitchFamily="18" charset="0"/>
              </a:rPr>
              <a:t>100 pages</a:t>
            </a:r>
            <a:r>
              <a:rPr lang="en-US" dirty="0">
                <a:effectLst/>
                <a:latin typeface="+mn-lt"/>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hlinkClick r:id="rId4"/>
              </a:rPr>
              <a:t>http://wutecgeo.com/publication.aspx</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78589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900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4400" y="0"/>
            <a:ext cx="129032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644801" y="3536797"/>
            <a:ext cx="43797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dirty="0">
                <a:latin typeface="Arial" charset="0"/>
              </a:rPr>
              <a:t>Wutec Geotechnical  International</a:t>
            </a:r>
          </a:p>
          <a:p>
            <a:pPr marL="228600" indent="-228600">
              <a:buAutoNum type="arabicPlain" startAt="2017"/>
            </a:pP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45" y="134934"/>
            <a:ext cx="1272063" cy="644532"/>
          </a:xfrm>
          <a:prstGeom prst="rect">
            <a:avLst/>
          </a:prstGeom>
          <a:noFill/>
        </p:spPr>
      </p:pic>
      <p:sp>
        <p:nvSpPr>
          <p:cNvPr id="7" name="Text Box 11">
            <a:extLst>
              <a:ext uri="{FF2B5EF4-FFF2-40B4-BE49-F238E27FC236}">
                <a16:creationId xmlns:a16="http://schemas.microsoft.com/office/drawing/2014/main" id="{A8ADE018-63EE-4443-A468-41FB044765DD}"/>
              </a:ext>
            </a:extLst>
          </p:cNvPr>
          <p:cNvSpPr txBox="1">
            <a:spLocks noChangeArrowheads="1"/>
          </p:cNvSpPr>
          <p:nvPr/>
        </p:nvSpPr>
        <p:spPr bwMode="auto">
          <a:xfrm>
            <a:off x="990600" y="4977852"/>
            <a:ext cx="3797300" cy="265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853" tIns="13926" rIns="27853" bIns="13926">
            <a:spAutoFit/>
          </a:bodyPr>
          <a:lstStyle>
            <a:lvl1pPr defTabSz="2562225" eaLnBrk="0" hangingPunct="0">
              <a:defRPr>
                <a:solidFill>
                  <a:schemeClr val="tx1"/>
                </a:solidFill>
                <a:latin typeface="Arial" charset="0"/>
              </a:defRPr>
            </a:lvl1pPr>
            <a:lvl2pPr marL="742950" indent="-285750" defTabSz="2562225" eaLnBrk="0" hangingPunct="0">
              <a:defRPr>
                <a:solidFill>
                  <a:schemeClr val="tx1"/>
                </a:solidFill>
                <a:latin typeface="Arial" charset="0"/>
              </a:defRPr>
            </a:lvl2pPr>
            <a:lvl3pPr marL="1143000" indent="-228600" defTabSz="2562225" eaLnBrk="0" hangingPunct="0">
              <a:defRPr>
                <a:solidFill>
                  <a:schemeClr val="tx1"/>
                </a:solidFill>
                <a:latin typeface="Arial" charset="0"/>
              </a:defRPr>
            </a:lvl3pPr>
            <a:lvl4pPr marL="1600200" indent="-228600" defTabSz="2562225" eaLnBrk="0" hangingPunct="0">
              <a:defRPr>
                <a:solidFill>
                  <a:schemeClr val="tx1"/>
                </a:solidFill>
                <a:latin typeface="Arial" charset="0"/>
              </a:defRPr>
            </a:lvl4pPr>
            <a:lvl5pPr marL="2057400" indent="-228600" defTabSz="2562225" eaLnBrk="0" hangingPunct="0">
              <a:defRPr>
                <a:solidFill>
                  <a:schemeClr val="tx1"/>
                </a:solidFill>
                <a:latin typeface="Arial" charset="0"/>
              </a:defRPr>
            </a:lvl5pPr>
            <a:lvl6pPr marL="2514600" indent="-228600" defTabSz="2562225" eaLnBrk="0" fontAlgn="base" hangingPunct="0">
              <a:spcBef>
                <a:spcPct val="0"/>
              </a:spcBef>
              <a:spcAft>
                <a:spcPct val="0"/>
              </a:spcAft>
              <a:defRPr>
                <a:solidFill>
                  <a:schemeClr val="tx1"/>
                </a:solidFill>
                <a:latin typeface="Arial" charset="0"/>
              </a:defRPr>
            </a:lvl6pPr>
            <a:lvl7pPr marL="2971800" indent="-228600" defTabSz="2562225" eaLnBrk="0" fontAlgn="base" hangingPunct="0">
              <a:spcBef>
                <a:spcPct val="0"/>
              </a:spcBef>
              <a:spcAft>
                <a:spcPct val="0"/>
              </a:spcAft>
              <a:defRPr>
                <a:solidFill>
                  <a:schemeClr val="tx1"/>
                </a:solidFill>
                <a:latin typeface="Arial" charset="0"/>
              </a:defRPr>
            </a:lvl7pPr>
            <a:lvl8pPr marL="3429000" indent="-228600" defTabSz="2562225" eaLnBrk="0" fontAlgn="base" hangingPunct="0">
              <a:spcBef>
                <a:spcPct val="0"/>
              </a:spcBef>
              <a:spcAft>
                <a:spcPct val="0"/>
              </a:spcAft>
              <a:defRPr>
                <a:solidFill>
                  <a:schemeClr val="tx1"/>
                </a:solidFill>
                <a:latin typeface="Arial" charset="0"/>
              </a:defRPr>
            </a:lvl8pPr>
            <a:lvl9pPr marL="3886200" indent="-228600" defTabSz="25622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CC3300"/>
                </a:solidFill>
              </a:rPr>
              <a:t>Contact:  </a:t>
            </a:r>
          </a:p>
          <a:p>
            <a:pPr eaLnBrk="1" hangingPunct="1">
              <a:spcBef>
                <a:spcPct val="50000"/>
              </a:spcBef>
            </a:pPr>
            <a:r>
              <a:rPr lang="en-US" dirty="0"/>
              <a:t>G. Wu, Ph.D., P. Eng.</a:t>
            </a:r>
            <a:endParaRPr lang="en-CA" dirty="0"/>
          </a:p>
          <a:p>
            <a:pPr eaLnBrk="1" hangingPunct="1"/>
            <a:r>
              <a:rPr lang="en-CA" dirty="0"/>
              <a:t>Wutec Geotechnical International </a:t>
            </a:r>
          </a:p>
          <a:p>
            <a:pPr eaLnBrk="1" hangingPunct="1"/>
            <a:r>
              <a:rPr lang="en-CA" dirty="0"/>
              <a:t>406 – 615 Hamilton Street</a:t>
            </a:r>
          </a:p>
          <a:p>
            <a:pPr eaLnBrk="1" hangingPunct="1"/>
            <a:r>
              <a:rPr lang="en-CA" dirty="0"/>
              <a:t>New Westminster, Metro Vancouver B.C., Canada, V3M 7A7 </a:t>
            </a:r>
          </a:p>
          <a:p>
            <a:pPr eaLnBrk="1" hangingPunct="1"/>
            <a:endParaRPr lang="en-CA" dirty="0"/>
          </a:p>
          <a:p>
            <a:pPr eaLnBrk="1" hangingPunct="1"/>
            <a:r>
              <a:rPr lang="en-CA" dirty="0"/>
              <a:t>Email:  </a:t>
            </a:r>
            <a:r>
              <a:rPr lang="en-CA" dirty="0">
                <a:hlinkClick r:id="rId4"/>
              </a:rPr>
              <a:t>gwu@wutecgeo.com</a:t>
            </a:r>
            <a:r>
              <a:rPr lang="en-CA" dirty="0"/>
              <a:t> Website:  </a:t>
            </a:r>
            <a:r>
              <a:rPr lang="en-CA" dirty="0">
                <a:hlinkClick r:id="rId5"/>
              </a:rPr>
              <a:t>http://www.wutecgeo.com</a:t>
            </a:r>
            <a:r>
              <a:rPr lang="en-CA" dirty="0"/>
              <a:t> </a:t>
            </a:r>
          </a:p>
        </p:txBody>
      </p:sp>
      <p:sp>
        <p:nvSpPr>
          <p:cNvPr id="8" name="Text Box 12">
            <a:extLst>
              <a:ext uri="{FF2B5EF4-FFF2-40B4-BE49-F238E27FC236}">
                <a16:creationId xmlns:a16="http://schemas.microsoft.com/office/drawing/2014/main" id="{4C856B58-7F65-495B-9F19-ECC438A196E0}"/>
              </a:ext>
            </a:extLst>
          </p:cNvPr>
          <p:cNvSpPr txBox="1">
            <a:spLocks noChangeArrowheads="1"/>
          </p:cNvSpPr>
          <p:nvPr/>
        </p:nvSpPr>
        <p:spPr bwMode="auto">
          <a:xfrm>
            <a:off x="6235700" y="2389910"/>
            <a:ext cx="9144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853" tIns="13926" rIns="27853" bIns="13926">
            <a:spAutoFit/>
          </a:bodyPr>
          <a:lstStyle>
            <a:lvl1pPr defTabSz="2562225" eaLnBrk="0" hangingPunct="0">
              <a:defRPr>
                <a:solidFill>
                  <a:schemeClr val="tx1"/>
                </a:solidFill>
                <a:latin typeface="Arial" charset="0"/>
              </a:defRPr>
            </a:lvl1pPr>
            <a:lvl2pPr marL="742950" indent="-285750" defTabSz="2562225" eaLnBrk="0" hangingPunct="0">
              <a:defRPr>
                <a:solidFill>
                  <a:schemeClr val="tx1"/>
                </a:solidFill>
                <a:latin typeface="Arial" charset="0"/>
              </a:defRPr>
            </a:lvl2pPr>
            <a:lvl3pPr marL="1143000" indent="-228600" defTabSz="2562225" eaLnBrk="0" hangingPunct="0">
              <a:defRPr>
                <a:solidFill>
                  <a:schemeClr val="tx1"/>
                </a:solidFill>
                <a:latin typeface="Arial" charset="0"/>
              </a:defRPr>
            </a:lvl3pPr>
            <a:lvl4pPr marL="1600200" indent="-228600" defTabSz="2562225" eaLnBrk="0" hangingPunct="0">
              <a:defRPr>
                <a:solidFill>
                  <a:schemeClr val="tx1"/>
                </a:solidFill>
                <a:latin typeface="Arial" charset="0"/>
              </a:defRPr>
            </a:lvl4pPr>
            <a:lvl5pPr marL="2057400" indent="-228600" defTabSz="2562225" eaLnBrk="0" hangingPunct="0">
              <a:defRPr>
                <a:solidFill>
                  <a:schemeClr val="tx1"/>
                </a:solidFill>
                <a:latin typeface="Arial" charset="0"/>
              </a:defRPr>
            </a:lvl5pPr>
            <a:lvl6pPr marL="2514600" indent="-228600" defTabSz="2562225" eaLnBrk="0" fontAlgn="base" hangingPunct="0">
              <a:spcBef>
                <a:spcPct val="0"/>
              </a:spcBef>
              <a:spcAft>
                <a:spcPct val="0"/>
              </a:spcAft>
              <a:defRPr>
                <a:solidFill>
                  <a:schemeClr val="tx1"/>
                </a:solidFill>
                <a:latin typeface="Arial" charset="0"/>
              </a:defRPr>
            </a:lvl6pPr>
            <a:lvl7pPr marL="2971800" indent="-228600" defTabSz="2562225" eaLnBrk="0" fontAlgn="base" hangingPunct="0">
              <a:spcBef>
                <a:spcPct val="0"/>
              </a:spcBef>
              <a:spcAft>
                <a:spcPct val="0"/>
              </a:spcAft>
              <a:defRPr>
                <a:solidFill>
                  <a:schemeClr val="tx1"/>
                </a:solidFill>
                <a:latin typeface="Arial" charset="0"/>
              </a:defRPr>
            </a:lvl7pPr>
            <a:lvl8pPr marL="3429000" indent="-228600" defTabSz="2562225" eaLnBrk="0" fontAlgn="base" hangingPunct="0">
              <a:spcBef>
                <a:spcPct val="0"/>
              </a:spcBef>
              <a:spcAft>
                <a:spcPct val="0"/>
              </a:spcAft>
              <a:defRPr>
                <a:solidFill>
                  <a:schemeClr val="tx1"/>
                </a:solidFill>
                <a:latin typeface="Arial" charset="0"/>
              </a:defRPr>
            </a:lvl8pPr>
            <a:lvl9pPr marL="3886200" indent="-228600" defTabSz="25622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6000" b="1" dirty="0">
                <a:solidFill>
                  <a:srgbClr val="CC3300"/>
                </a:solidFill>
              </a:rPr>
              <a:t>THANK</a:t>
            </a:r>
            <a:endParaRPr lang="fr-FR" sz="5400" b="1" dirty="0">
              <a:solidFill>
                <a:srgbClr val="CC3300"/>
              </a:solidFill>
            </a:endParaRPr>
          </a:p>
        </p:txBody>
      </p:sp>
      <p:sp>
        <p:nvSpPr>
          <p:cNvPr id="11" name="Text Box 13">
            <a:extLst>
              <a:ext uri="{FF2B5EF4-FFF2-40B4-BE49-F238E27FC236}">
                <a16:creationId xmlns:a16="http://schemas.microsoft.com/office/drawing/2014/main" id="{E31A6B91-D2A4-45C6-9C03-679C07566A3E}"/>
              </a:ext>
            </a:extLst>
          </p:cNvPr>
          <p:cNvSpPr txBox="1">
            <a:spLocks noChangeArrowheads="1"/>
          </p:cNvSpPr>
          <p:nvPr/>
        </p:nvSpPr>
        <p:spPr bwMode="auto">
          <a:xfrm>
            <a:off x="7226300" y="2770909"/>
            <a:ext cx="6858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853" tIns="13926" rIns="27853" bIns="13926">
            <a:spAutoFit/>
          </a:bodyPr>
          <a:lstStyle>
            <a:lvl1pPr defTabSz="2562225" eaLnBrk="0" hangingPunct="0">
              <a:defRPr>
                <a:solidFill>
                  <a:schemeClr val="tx1"/>
                </a:solidFill>
                <a:latin typeface="Arial" charset="0"/>
              </a:defRPr>
            </a:lvl1pPr>
            <a:lvl2pPr marL="742950" indent="-285750" defTabSz="2562225" eaLnBrk="0" hangingPunct="0">
              <a:defRPr>
                <a:solidFill>
                  <a:schemeClr val="tx1"/>
                </a:solidFill>
                <a:latin typeface="Arial" charset="0"/>
              </a:defRPr>
            </a:lvl2pPr>
            <a:lvl3pPr marL="1143000" indent="-228600" defTabSz="2562225" eaLnBrk="0" hangingPunct="0">
              <a:defRPr>
                <a:solidFill>
                  <a:schemeClr val="tx1"/>
                </a:solidFill>
                <a:latin typeface="Arial" charset="0"/>
              </a:defRPr>
            </a:lvl3pPr>
            <a:lvl4pPr marL="1600200" indent="-228600" defTabSz="2562225" eaLnBrk="0" hangingPunct="0">
              <a:defRPr>
                <a:solidFill>
                  <a:schemeClr val="tx1"/>
                </a:solidFill>
                <a:latin typeface="Arial" charset="0"/>
              </a:defRPr>
            </a:lvl4pPr>
            <a:lvl5pPr marL="2057400" indent="-228600" defTabSz="2562225" eaLnBrk="0" hangingPunct="0">
              <a:defRPr>
                <a:solidFill>
                  <a:schemeClr val="tx1"/>
                </a:solidFill>
                <a:latin typeface="Arial" charset="0"/>
              </a:defRPr>
            </a:lvl5pPr>
            <a:lvl6pPr marL="2514600" indent="-228600" defTabSz="2562225" eaLnBrk="0" fontAlgn="base" hangingPunct="0">
              <a:spcBef>
                <a:spcPct val="0"/>
              </a:spcBef>
              <a:spcAft>
                <a:spcPct val="0"/>
              </a:spcAft>
              <a:defRPr>
                <a:solidFill>
                  <a:schemeClr val="tx1"/>
                </a:solidFill>
                <a:latin typeface="Arial" charset="0"/>
              </a:defRPr>
            </a:lvl6pPr>
            <a:lvl7pPr marL="2971800" indent="-228600" defTabSz="2562225" eaLnBrk="0" fontAlgn="base" hangingPunct="0">
              <a:spcBef>
                <a:spcPct val="0"/>
              </a:spcBef>
              <a:spcAft>
                <a:spcPct val="0"/>
              </a:spcAft>
              <a:defRPr>
                <a:solidFill>
                  <a:schemeClr val="tx1"/>
                </a:solidFill>
                <a:latin typeface="Arial" charset="0"/>
              </a:defRPr>
            </a:lvl7pPr>
            <a:lvl8pPr marL="3429000" indent="-228600" defTabSz="2562225" eaLnBrk="0" fontAlgn="base" hangingPunct="0">
              <a:spcBef>
                <a:spcPct val="0"/>
              </a:spcBef>
              <a:spcAft>
                <a:spcPct val="0"/>
              </a:spcAft>
              <a:defRPr>
                <a:solidFill>
                  <a:schemeClr val="tx1"/>
                </a:solidFill>
                <a:latin typeface="Arial" charset="0"/>
              </a:defRPr>
            </a:lvl8pPr>
            <a:lvl9pPr marL="3886200" indent="-228600" defTabSz="25622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6000" b="1" dirty="0">
                <a:solidFill>
                  <a:srgbClr val="CC3300"/>
                </a:solidFill>
              </a:rPr>
              <a:t>YOU   </a:t>
            </a:r>
            <a:r>
              <a:rPr lang="fr-FR" sz="5400" b="1" dirty="0">
                <a:solidFill>
                  <a:srgbClr val="CC3300"/>
                </a:solidFill>
              </a:rPr>
              <a:t>!!</a:t>
            </a:r>
          </a:p>
        </p:txBody>
      </p:sp>
      <p:sp>
        <p:nvSpPr>
          <p:cNvPr id="12" name="Text Box 14">
            <a:extLst>
              <a:ext uri="{FF2B5EF4-FFF2-40B4-BE49-F238E27FC236}">
                <a16:creationId xmlns:a16="http://schemas.microsoft.com/office/drawing/2014/main" id="{B66F39E3-92E5-45A0-95F1-E25ACF250E35}"/>
              </a:ext>
            </a:extLst>
          </p:cNvPr>
          <p:cNvSpPr txBox="1">
            <a:spLocks noChangeArrowheads="1"/>
          </p:cNvSpPr>
          <p:nvPr/>
        </p:nvSpPr>
        <p:spPr bwMode="auto">
          <a:xfrm>
            <a:off x="8140700" y="3151909"/>
            <a:ext cx="914400" cy="252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853" tIns="13926" rIns="27853" bIns="13926">
            <a:spAutoFit/>
          </a:bodyPr>
          <a:lstStyle>
            <a:lvl1pPr defTabSz="2562225" eaLnBrk="0" hangingPunct="0">
              <a:defRPr>
                <a:solidFill>
                  <a:schemeClr val="tx1"/>
                </a:solidFill>
                <a:latin typeface="Arial" charset="0"/>
              </a:defRPr>
            </a:lvl1pPr>
            <a:lvl2pPr marL="742950" indent="-285750" defTabSz="2562225" eaLnBrk="0" hangingPunct="0">
              <a:defRPr>
                <a:solidFill>
                  <a:schemeClr val="tx1"/>
                </a:solidFill>
                <a:latin typeface="Arial" charset="0"/>
              </a:defRPr>
            </a:lvl2pPr>
            <a:lvl3pPr marL="1143000" indent="-228600" defTabSz="2562225" eaLnBrk="0" hangingPunct="0">
              <a:defRPr>
                <a:solidFill>
                  <a:schemeClr val="tx1"/>
                </a:solidFill>
                <a:latin typeface="Arial" charset="0"/>
              </a:defRPr>
            </a:lvl3pPr>
            <a:lvl4pPr marL="1600200" indent="-228600" defTabSz="2562225" eaLnBrk="0" hangingPunct="0">
              <a:defRPr>
                <a:solidFill>
                  <a:schemeClr val="tx1"/>
                </a:solidFill>
                <a:latin typeface="Arial" charset="0"/>
              </a:defRPr>
            </a:lvl4pPr>
            <a:lvl5pPr marL="2057400" indent="-228600" defTabSz="2562225" eaLnBrk="0" hangingPunct="0">
              <a:defRPr>
                <a:solidFill>
                  <a:schemeClr val="tx1"/>
                </a:solidFill>
                <a:latin typeface="Arial" charset="0"/>
              </a:defRPr>
            </a:lvl5pPr>
            <a:lvl6pPr marL="2514600" indent="-228600" defTabSz="2562225" eaLnBrk="0" fontAlgn="base" hangingPunct="0">
              <a:spcBef>
                <a:spcPct val="0"/>
              </a:spcBef>
              <a:spcAft>
                <a:spcPct val="0"/>
              </a:spcAft>
              <a:defRPr>
                <a:solidFill>
                  <a:schemeClr val="tx1"/>
                </a:solidFill>
                <a:latin typeface="Arial" charset="0"/>
              </a:defRPr>
            </a:lvl6pPr>
            <a:lvl7pPr marL="2971800" indent="-228600" defTabSz="2562225" eaLnBrk="0" fontAlgn="base" hangingPunct="0">
              <a:spcBef>
                <a:spcPct val="0"/>
              </a:spcBef>
              <a:spcAft>
                <a:spcPct val="0"/>
              </a:spcAft>
              <a:defRPr>
                <a:solidFill>
                  <a:schemeClr val="tx1"/>
                </a:solidFill>
                <a:latin typeface="Arial" charset="0"/>
              </a:defRPr>
            </a:lvl7pPr>
            <a:lvl8pPr marL="3429000" indent="-228600" defTabSz="2562225" eaLnBrk="0" fontAlgn="base" hangingPunct="0">
              <a:spcBef>
                <a:spcPct val="0"/>
              </a:spcBef>
              <a:spcAft>
                <a:spcPct val="0"/>
              </a:spcAft>
              <a:defRPr>
                <a:solidFill>
                  <a:schemeClr val="tx1"/>
                </a:solidFill>
                <a:latin typeface="Arial" charset="0"/>
              </a:defRPr>
            </a:lvl8pPr>
            <a:lvl9pPr marL="3886200" indent="-228600" defTabSz="25622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5400" b="1" dirty="0">
                <a:solidFill>
                  <a:srgbClr val="CC3300"/>
                </a:solidFill>
              </a:rPr>
              <a:t>谢谢!!</a:t>
            </a:r>
          </a:p>
        </p:txBody>
      </p:sp>
      <p:sp>
        <p:nvSpPr>
          <p:cNvPr id="4" name="Slide Number Placeholder 3">
            <a:extLst>
              <a:ext uri="{FF2B5EF4-FFF2-40B4-BE49-F238E27FC236}">
                <a16:creationId xmlns:a16="http://schemas.microsoft.com/office/drawing/2014/main" id="{AC2E43B1-BF89-4F82-A925-859B8613F031}"/>
              </a:ext>
            </a:extLst>
          </p:cNvPr>
          <p:cNvSpPr>
            <a:spLocks noGrp="1"/>
          </p:cNvSpPr>
          <p:nvPr>
            <p:ph type="sldNum" sz="quarter" idx="12"/>
          </p:nvPr>
        </p:nvSpPr>
        <p:spPr/>
        <p:txBody>
          <a:bodyPr/>
          <a:lstStyle/>
          <a:p>
            <a:pPr>
              <a:defRPr/>
            </a:pPr>
            <a:fld id="{81EF143A-5F15-4142-9271-4DA157056821}" type="slidenum">
              <a:rPr lang="en-US" smtClean="0"/>
              <a:pPr>
                <a:defRPr/>
              </a:pPr>
              <a:t>21</a:t>
            </a:fld>
            <a:endParaRPr lang="en-US" dirty="0"/>
          </a:p>
        </p:txBody>
      </p:sp>
      <p:pic>
        <p:nvPicPr>
          <p:cNvPr id="2" name="Picture 1">
            <a:extLst>
              <a:ext uri="{FF2B5EF4-FFF2-40B4-BE49-F238E27FC236}">
                <a16:creationId xmlns:a16="http://schemas.microsoft.com/office/drawing/2014/main" id="{6F7E3378-C0FD-4BE5-AB3A-6D5146A72DD0}"/>
              </a:ext>
            </a:extLst>
          </p:cNvPr>
          <p:cNvPicPr>
            <a:picLocks noChangeAspect="1"/>
          </p:cNvPicPr>
          <p:nvPr/>
        </p:nvPicPr>
        <p:blipFill>
          <a:blip r:embed="rId6"/>
          <a:stretch>
            <a:fillRect/>
          </a:stretch>
        </p:blipFill>
        <p:spPr>
          <a:xfrm>
            <a:off x="952259" y="966368"/>
            <a:ext cx="3873981" cy="3876550"/>
          </a:xfrm>
          <a:prstGeom prst="rect">
            <a:avLst/>
          </a:prstGeom>
        </p:spPr>
      </p:pic>
    </p:spTree>
    <p:extLst>
      <p:ext uri="{BB962C8B-B14F-4D97-AF65-F5344CB8AC3E}">
        <p14:creationId xmlns:p14="http://schemas.microsoft.com/office/powerpoint/2010/main" val="9130826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0036209" cy="523220"/>
          </a:xfrm>
          <a:prstGeom prst="rect">
            <a:avLst/>
          </a:prstGeom>
        </p:spPr>
        <p:txBody>
          <a:bodyPr wrap="none">
            <a:spAutoFit/>
          </a:bodyPr>
          <a:lstStyle/>
          <a:p>
            <a:r>
              <a:rPr lang="en-US" sz="2800" b="1" dirty="0">
                <a:solidFill>
                  <a:schemeClr val="bg1"/>
                </a:solidFill>
                <a:latin typeface="+mj-lt"/>
              </a:rPr>
              <a:t>2. Austrian Dam and Performance in 1989 Loma Prieta EQ</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1" name="Picture 10">
            <a:extLst>
              <a:ext uri="{FF2B5EF4-FFF2-40B4-BE49-F238E27FC236}">
                <a16:creationId xmlns:a16="http://schemas.microsoft.com/office/drawing/2014/main" id="{CAC10046-3BE9-47F8-A676-1AEB18CDE7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646" y="1147557"/>
            <a:ext cx="6339674" cy="5388429"/>
          </a:xfrm>
          <a:prstGeom prst="rect">
            <a:avLst/>
          </a:prstGeom>
        </p:spPr>
      </p:pic>
      <p:sp>
        <p:nvSpPr>
          <p:cNvPr id="13" name="TextBox 12">
            <a:extLst>
              <a:ext uri="{FF2B5EF4-FFF2-40B4-BE49-F238E27FC236}">
                <a16:creationId xmlns:a16="http://schemas.microsoft.com/office/drawing/2014/main" id="{BBFF827B-1F44-4552-B5D5-564092547D3C}"/>
              </a:ext>
            </a:extLst>
          </p:cNvPr>
          <p:cNvSpPr txBox="1"/>
          <p:nvPr/>
        </p:nvSpPr>
        <p:spPr>
          <a:xfrm>
            <a:off x="7267319" y="978376"/>
            <a:ext cx="5622635" cy="3266985"/>
          </a:xfrm>
          <a:prstGeom prst="rect">
            <a:avLst/>
          </a:prstGeom>
          <a:noFill/>
        </p:spPr>
        <p:txBody>
          <a:bodyPr wrap="square">
            <a:spAutoFit/>
          </a:bodyPr>
          <a:lstStyle/>
          <a:p>
            <a:pPr>
              <a:lnSpc>
                <a:spcPct val="150000"/>
              </a:lnSpc>
            </a:pPr>
            <a:r>
              <a:rPr lang="en-US" sz="2000" dirty="0">
                <a:latin typeface="Arial" panose="020B0604020202020204" pitchFamily="34" charset="0"/>
                <a:ea typeface="Times New Roman" panose="02020603050405020304" pitchFamily="18" charset="0"/>
                <a:cs typeface="Times New Roman" panose="02020603050405020304" pitchFamily="18" charset="0"/>
              </a:rPr>
              <a:t>PLAN VIEW (LEFT) </a:t>
            </a:r>
          </a:p>
          <a:p>
            <a:pPr>
              <a:lnSpc>
                <a:spcPct val="150000"/>
              </a:lnSpc>
            </a:pPr>
            <a:r>
              <a:rPr lang="en-US" sz="2000" b="1" dirty="0">
                <a:latin typeface="Arial" panose="020B0604020202020204" pitchFamily="34" charset="0"/>
                <a:ea typeface="Times New Roman" panose="02020603050405020304" pitchFamily="18" charset="0"/>
                <a:cs typeface="Times New Roman" panose="02020603050405020304" pitchFamily="18" charset="0"/>
              </a:rPr>
              <a:t>Damages by the earthquake: </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Dam crest settled 0.76 m on average (Below)</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Extensive longitudinal cracks (up to 300 mm wide)</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Earthquake induced internal movements due to lateral spreading (Harder et al. 1998) </a:t>
            </a:r>
            <a:endParaRPr lang="en-CA" sz="2000" dirty="0"/>
          </a:p>
        </p:txBody>
      </p:sp>
      <p:sp>
        <p:nvSpPr>
          <p:cNvPr id="6" name="Slide Number Placeholder 5">
            <a:extLst>
              <a:ext uri="{FF2B5EF4-FFF2-40B4-BE49-F238E27FC236}">
                <a16:creationId xmlns:a16="http://schemas.microsoft.com/office/drawing/2014/main" id="{C88B44C9-44BA-4959-B8DE-1B405B6E2CC3}"/>
              </a:ext>
            </a:extLst>
          </p:cNvPr>
          <p:cNvSpPr>
            <a:spLocks noGrp="1"/>
          </p:cNvSpPr>
          <p:nvPr>
            <p:ph type="sldNum" sz="quarter" idx="12"/>
          </p:nvPr>
        </p:nvSpPr>
        <p:spPr/>
        <p:txBody>
          <a:bodyPr/>
          <a:lstStyle/>
          <a:p>
            <a:pPr>
              <a:defRPr/>
            </a:pPr>
            <a:fld id="{81EF143A-5F15-4142-9271-4DA157056821}" type="slidenum">
              <a:rPr lang="en-US" smtClean="0"/>
              <a:pPr>
                <a:defRPr/>
              </a:pPr>
              <a:t>3</a:t>
            </a:fld>
            <a:endParaRPr lang="en-US" dirty="0"/>
          </a:p>
        </p:txBody>
      </p:sp>
      <p:pic>
        <p:nvPicPr>
          <p:cNvPr id="16" name="Picture 15">
            <a:extLst>
              <a:ext uri="{FF2B5EF4-FFF2-40B4-BE49-F238E27FC236}">
                <a16:creationId xmlns:a16="http://schemas.microsoft.com/office/drawing/2014/main" id="{68882987-99A8-4557-B7B4-90C8E97D8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320" y="4564102"/>
            <a:ext cx="4991533" cy="3208298"/>
          </a:xfrm>
          <a:prstGeom prst="rect">
            <a:avLst/>
          </a:prstGeom>
        </p:spPr>
      </p:pic>
    </p:spTree>
    <p:extLst>
      <p:ext uri="{BB962C8B-B14F-4D97-AF65-F5344CB8AC3E}">
        <p14:creationId xmlns:p14="http://schemas.microsoft.com/office/powerpoint/2010/main" val="26689908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0036209" cy="523220"/>
          </a:xfrm>
          <a:prstGeom prst="rect">
            <a:avLst/>
          </a:prstGeom>
        </p:spPr>
        <p:txBody>
          <a:bodyPr wrap="none">
            <a:spAutoFit/>
          </a:bodyPr>
          <a:lstStyle/>
          <a:p>
            <a:r>
              <a:rPr lang="en-US" sz="2800" b="1" dirty="0">
                <a:solidFill>
                  <a:schemeClr val="bg1"/>
                </a:solidFill>
                <a:latin typeface="+mj-lt"/>
              </a:rPr>
              <a:t>2. Austrian Dam and Performance in 1989 Loma Prieta EQ</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1DEAA67A-0554-4EF5-8CB4-869F7B4D001C}"/>
              </a:ext>
            </a:extLst>
          </p:cNvPr>
          <p:cNvSpPr>
            <a:spLocks noGrp="1"/>
          </p:cNvSpPr>
          <p:nvPr>
            <p:ph type="sldNum" sz="quarter" idx="12"/>
          </p:nvPr>
        </p:nvSpPr>
        <p:spPr/>
        <p:txBody>
          <a:bodyPr/>
          <a:lstStyle/>
          <a:p>
            <a:pPr>
              <a:defRPr/>
            </a:pPr>
            <a:fld id="{81EF143A-5F15-4142-9271-4DA157056821}" type="slidenum">
              <a:rPr lang="en-US" smtClean="0"/>
              <a:pPr>
                <a:defRPr/>
              </a:pPr>
              <a:t>4</a:t>
            </a:fld>
            <a:endParaRPr lang="en-US" dirty="0"/>
          </a:p>
        </p:txBody>
      </p:sp>
      <p:pic>
        <p:nvPicPr>
          <p:cNvPr id="12" name="Picture 11">
            <a:extLst>
              <a:ext uri="{FF2B5EF4-FFF2-40B4-BE49-F238E27FC236}">
                <a16:creationId xmlns:a16="http://schemas.microsoft.com/office/drawing/2014/main" id="{88505D1B-BB4D-47DD-B4AE-BD368CC74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668" y="4056283"/>
            <a:ext cx="4991533" cy="3674417"/>
          </a:xfrm>
          <a:prstGeom prst="rect">
            <a:avLst/>
          </a:prstGeom>
        </p:spPr>
      </p:pic>
      <p:sp>
        <p:nvSpPr>
          <p:cNvPr id="15" name="TextBox 14">
            <a:extLst>
              <a:ext uri="{FF2B5EF4-FFF2-40B4-BE49-F238E27FC236}">
                <a16:creationId xmlns:a16="http://schemas.microsoft.com/office/drawing/2014/main" id="{84D72C1A-5A80-4F1D-8451-75AA2EF66EC6}"/>
              </a:ext>
            </a:extLst>
          </p:cNvPr>
          <p:cNvSpPr txBox="1"/>
          <p:nvPr/>
        </p:nvSpPr>
        <p:spPr>
          <a:xfrm>
            <a:off x="5961195" y="4044738"/>
            <a:ext cx="7639716" cy="3266985"/>
          </a:xfrm>
          <a:prstGeom prst="rect">
            <a:avLst/>
          </a:prstGeom>
          <a:noFill/>
        </p:spPr>
        <p:txBody>
          <a:bodyPr wrap="square">
            <a:spAutoFit/>
          </a:bodyPr>
          <a:lstStyle/>
          <a:p>
            <a:pPr>
              <a:lnSpc>
                <a:spcPct val="150000"/>
              </a:lnSpc>
            </a:pPr>
            <a:r>
              <a:rPr lang="en-US" sz="2000" u="sng" dirty="0">
                <a:latin typeface="Arial" panose="020B0604020202020204" pitchFamily="34" charset="0"/>
                <a:ea typeface="Times New Roman" panose="02020603050405020304" pitchFamily="18" charset="0"/>
                <a:cs typeface="Times New Roman" panose="02020603050405020304" pitchFamily="18" charset="0"/>
              </a:rPr>
              <a:t>MAXIMUM CROSS SECTION</a:t>
            </a:r>
            <a:endParaRPr lang="en-US" sz="2000" b="1" u="sng"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pPr>
            <a:r>
              <a:rPr lang="en-US" sz="2000" b="1" dirty="0">
                <a:latin typeface="Arial" panose="020B0604020202020204" pitchFamily="34" charset="0"/>
                <a:ea typeface="Times New Roman" panose="02020603050405020304" pitchFamily="18" charset="0"/>
                <a:cs typeface="Times New Roman" panose="02020603050405020304" pitchFamily="18" charset="0"/>
              </a:rPr>
              <a:t>Damages by the earthquake: </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Rise of PWP in P-1, P-6, P-2, and P-3. PWP heads increased 15.2 m in P-6 and 16.8 m in P-1 two days after the EQ</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Standpipe in piezometer P-1  significantly deformed at El. 291-293 m), suggesting earthquake induced internal movements due to lateral spreading (Harder et al. 1998) </a:t>
            </a:r>
            <a:endParaRPr lang="en-CA" sz="2000" dirty="0"/>
          </a:p>
        </p:txBody>
      </p:sp>
      <p:pic>
        <p:nvPicPr>
          <p:cNvPr id="16" name="Picture 15">
            <a:extLst>
              <a:ext uri="{FF2B5EF4-FFF2-40B4-BE49-F238E27FC236}">
                <a16:creationId xmlns:a16="http://schemas.microsoft.com/office/drawing/2014/main" id="{2F248249-8CFB-46CA-92C1-AE51A6DD5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709" y="941109"/>
            <a:ext cx="11815556" cy="3073474"/>
          </a:xfrm>
          <a:prstGeom prst="rect">
            <a:avLst/>
          </a:prstGeom>
        </p:spPr>
      </p:pic>
      <p:cxnSp>
        <p:nvCxnSpPr>
          <p:cNvPr id="6" name="Straight Arrow Connector 5">
            <a:extLst>
              <a:ext uri="{FF2B5EF4-FFF2-40B4-BE49-F238E27FC236}">
                <a16:creationId xmlns:a16="http://schemas.microsoft.com/office/drawing/2014/main" id="{3BE94647-15DC-40EC-8DE1-A508AE582E97}"/>
              </a:ext>
            </a:extLst>
          </p:cNvPr>
          <p:cNvCxnSpPr>
            <a:cxnSpLocks/>
          </p:cNvCxnSpPr>
          <p:nvPr/>
        </p:nvCxnSpPr>
        <p:spPr>
          <a:xfrm flipH="1" flipV="1">
            <a:off x="9196758" y="3086650"/>
            <a:ext cx="2057399" cy="110898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C59A1C-6D86-4477-A791-6D717C287A22}"/>
              </a:ext>
            </a:extLst>
          </p:cNvPr>
          <p:cNvSpPr txBox="1"/>
          <p:nvPr/>
        </p:nvSpPr>
        <p:spPr>
          <a:xfrm>
            <a:off x="11177957" y="4014583"/>
            <a:ext cx="2512643" cy="369332"/>
          </a:xfrm>
          <a:prstGeom prst="rect">
            <a:avLst/>
          </a:prstGeom>
          <a:noFill/>
        </p:spPr>
        <p:txBody>
          <a:bodyPr wrap="square" rtlCol="0">
            <a:spAutoFit/>
          </a:bodyPr>
          <a:lstStyle/>
          <a:p>
            <a:r>
              <a:rPr lang="en-US" dirty="0"/>
              <a:t>Shear deformations</a:t>
            </a:r>
            <a:endParaRPr lang="en-CA" dirty="0"/>
          </a:p>
        </p:txBody>
      </p:sp>
      <p:cxnSp>
        <p:nvCxnSpPr>
          <p:cNvPr id="19" name="Straight Arrow Connector 18">
            <a:extLst>
              <a:ext uri="{FF2B5EF4-FFF2-40B4-BE49-F238E27FC236}">
                <a16:creationId xmlns:a16="http://schemas.microsoft.com/office/drawing/2014/main" id="{4A75ADE6-A980-446C-B896-700B38705219}"/>
              </a:ext>
            </a:extLst>
          </p:cNvPr>
          <p:cNvCxnSpPr>
            <a:cxnSpLocks/>
          </p:cNvCxnSpPr>
          <p:nvPr/>
        </p:nvCxnSpPr>
        <p:spPr>
          <a:xfrm flipH="1" flipV="1">
            <a:off x="2678755" y="6296254"/>
            <a:ext cx="407165" cy="7965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FF0017-0FB2-465D-B87A-DD1297808BAC}"/>
              </a:ext>
            </a:extLst>
          </p:cNvPr>
          <p:cNvSpPr txBox="1"/>
          <p:nvPr/>
        </p:nvSpPr>
        <p:spPr>
          <a:xfrm>
            <a:off x="3033893" y="6222017"/>
            <a:ext cx="843137" cy="307777"/>
          </a:xfrm>
          <a:prstGeom prst="rect">
            <a:avLst/>
          </a:prstGeom>
          <a:noFill/>
        </p:spPr>
        <p:txBody>
          <a:bodyPr wrap="square" rtlCol="0">
            <a:spAutoFit/>
          </a:bodyPr>
          <a:lstStyle/>
          <a:p>
            <a:r>
              <a:rPr lang="en-US" sz="1400" dirty="0">
                <a:solidFill>
                  <a:srgbClr val="FF0000"/>
                </a:solidFill>
              </a:rPr>
              <a:t>P-1</a:t>
            </a:r>
            <a:endParaRPr lang="en-CA" sz="1400" dirty="0">
              <a:solidFill>
                <a:srgbClr val="FF0000"/>
              </a:solidFill>
            </a:endParaRPr>
          </a:p>
        </p:txBody>
      </p:sp>
      <p:cxnSp>
        <p:nvCxnSpPr>
          <p:cNvPr id="21" name="Straight Arrow Connector 20">
            <a:extLst>
              <a:ext uri="{FF2B5EF4-FFF2-40B4-BE49-F238E27FC236}">
                <a16:creationId xmlns:a16="http://schemas.microsoft.com/office/drawing/2014/main" id="{009AD6A2-1441-43BC-986F-5B509BAE407D}"/>
              </a:ext>
            </a:extLst>
          </p:cNvPr>
          <p:cNvCxnSpPr>
            <a:cxnSpLocks/>
          </p:cNvCxnSpPr>
          <p:nvPr/>
        </p:nvCxnSpPr>
        <p:spPr>
          <a:xfrm flipH="1" flipV="1">
            <a:off x="2663988" y="5263462"/>
            <a:ext cx="355136" cy="18761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B097ACD-1F71-4AB2-A560-29BAB5B4C250}"/>
              </a:ext>
            </a:extLst>
          </p:cNvPr>
          <p:cNvSpPr txBox="1"/>
          <p:nvPr/>
        </p:nvSpPr>
        <p:spPr>
          <a:xfrm>
            <a:off x="2981866" y="5371422"/>
            <a:ext cx="843137" cy="307777"/>
          </a:xfrm>
          <a:prstGeom prst="rect">
            <a:avLst/>
          </a:prstGeom>
          <a:noFill/>
        </p:spPr>
        <p:txBody>
          <a:bodyPr wrap="square" rtlCol="0">
            <a:spAutoFit/>
          </a:bodyPr>
          <a:lstStyle/>
          <a:p>
            <a:r>
              <a:rPr lang="en-US" sz="1400" dirty="0">
                <a:solidFill>
                  <a:srgbClr val="FF0000"/>
                </a:solidFill>
              </a:rPr>
              <a:t>P-6</a:t>
            </a:r>
            <a:endParaRPr lang="en-CA" sz="1400" dirty="0">
              <a:solidFill>
                <a:srgbClr val="FF0000"/>
              </a:solidFill>
            </a:endParaRPr>
          </a:p>
        </p:txBody>
      </p:sp>
    </p:spTree>
    <p:extLst>
      <p:ext uri="{BB962C8B-B14F-4D97-AF65-F5344CB8AC3E}">
        <p14:creationId xmlns:p14="http://schemas.microsoft.com/office/powerpoint/2010/main" val="11239693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9159367" cy="523220"/>
          </a:xfrm>
          <a:prstGeom prst="rect">
            <a:avLst/>
          </a:prstGeom>
        </p:spPr>
        <p:txBody>
          <a:bodyPr wrap="none">
            <a:spAutoFit/>
          </a:bodyPr>
          <a:lstStyle/>
          <a:p>
            <a:r>
              <a:rPr lang="en-US" sz="2800" b="1" dirty="0">
                <a:solidFill>
                  <a:schemeClr val="bg1"/>
                </a:solidFill>
                <a:latin typeface="+mj-lt"/>
              </a:rPr>
              <a:t>2. Austrian Dam – Soil Properties (Harder et al. 1989)</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4" name="Picture 13">
            <a:extLst>
              <a:ext uri="{FF2B5EF4-FFF2-40B4-BE49-F238E27FC236}">
                <a16:creationId xmlns:a16="http://schemas.microsoft.com/office/drawing/2014/main" id="{4559CA8B-4A0A-4BEC-9F49-A09CA739E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99" y="927552"/>
            <a:ext cx="7197425" cy="5974248"/>
          </a:xfrm>
          <a:prstGeom prst="rect">
            <a:avLst/>
          </a:prstGeom>
        </p:spPr>
      </p:pic>
      <p:sp>
        <p:nvSpPr>
          <p:cNvPr id="5" name="Slide Number Placeholder 4">
            <a:extLst>
              <a:ext uri="{FF2B5EF4-FFF2-40B4-BE49-F238E27FC236}">
                <a16:creationId xmlns:a16="http://schemas.microsoft.com/office/drawing/2014/main" id="{AAAF749F-5F6D-4195-BF23-D01CA700F316}"/>
              </a:ext>
            </a:extLst>
          </p:cNvPr>
          <p:cNvSpPr>
            <a:spLocks noGrp="1"/>
          </p:cNvSpPr>
          <p:nvPr>
            <p:ph type="sldNum" sz="quarter" idx="12"/>
          </p:nvPr>
        </p:nvSpPr>
        <p:spPr/>
        <p:txBody>
          <a:bodyPr/>
          <a:lstStyle/>
          <a:p>
            <a:pPr>
              <a:defRPr/>
            </a:pPr>
            <a:fld id="{81EF143A-5F15-4142-9271-4DA157056821}" type="slidenum">
              <a:rPr lang="en-US" smtClean="0"/>
              <a:pPr>
                <a:defRPr/>
              </a:pPr>
              <a:t>5</a:t>
            </a:fld>
            <a:endParaRPr lang="en-US" dirty="0"/>
          </a:p>
        </p:txBody>
      </p:sp>
      <p:sp>
        <p:nvSpPr>
          <p:cNvPr id="17" name="TextBox 16">
            <a:extLst>
              <a:ext uri="{FF2B5EF4-FFF2-40B4-BE49-F238E27FC236}">
                <a16:creationId xmlns:a16="http://schemas.microsoft.com/office/drawing/2014/main" id="{93EC53CC-E8B6-4B14-B304-A286691B7E39}"/>
              </a:ext>
            </a:extLst>
          </p:cNvPr>
          <p:cNvSpPr txBox="1"/>
          <p:nvPr/>
        </p:nvSpPr>
        <p:spPr>
          <a:xfrm>
            <a:off x="8324341" y="953638"/>
            <a:ext cx="4953000" cy="500912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low plasticity clayey sands and clayey gravels</a:t>
            </a:r>
            <a:endParaRPr lang="en-US" sz="2400" b="1" dirty="0">
              <a:latin typeface="+mn-lt"/>
              <a:ea typeface="Times New Roman" panose="02020603050405020304" pitchFamily="18" charset="0"/>
              <a:cs typeface="Times New Roman" panose="02020603050405020304" pitchFamily="18" charset="0"/>
            </a:endParaRPr>
          </a:p>
          <a:p>
            <a:pPr>
              <a:lnSpc>
                <a:spcPct val="150000"/>
              </a:lnSpc>
            </a:pPr>
            <a:r>
              <a:rPr lang="en-US" sz="2400" b="1" dirty="0">
                <a:latin typeface="+mn-lt"/>
                <a:ea typeface="Times New Roman" panose="02020603050405020304" pitchFamily="18" charset="0"/>
                <a:cs typeface="Times New Roman" panose="02020603050405020304" pitchFamily="18" charset="0"/>
              </a:rPr>
              <a:t>Shear strength of saturated fills: </a:t>
            </a:r>
          </a:p>
          <a:p>
            <a:pPr marL="285750" indent="-285750">
              <a:lnSpc>
                <a:spcPct val="150000"/>
              </a:lnSpc>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Six ICU triaxial tests conducted in 1979</a:t>
            </a:r>
          </a:p>
          <a:p>
            <a:pPr marL="285750" indent="-285750">
              <a:lnSpc>
                <a:spcPct val="150000"/>
              </a:lnSpc>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Effective stress strength parameters</a:t>
            </a:r>
          </a:p>
          <a:p>
            <a:pPr marL="800100" lvl="1" indent="-342900">
              <a:lnSpc>
                <a:spcPct val="150000"/>
              </a:lnSpc>
              <a:buFont typeface="Wingdings" panose="05000000000000000000" pitchFamily="2" charset="2"/>
              <a:buChar char="Ø"/>
            </a:pPr>
            <a:r>
              <a:rPr lang="en-US" sz="2400" dirty="0">
                <a:latin typeface="+mn-lt"/>
                <a:ea typeface="Times New Roman" panose="02020603050405020304" pitchFamily="18" charset="0"/>
                <a:cs typeface="Times New Roman" panose="02020603050405020304" pitchFamily="18" charset="0"/>
              </a:rPr>
              <a:t>c</a:t>
            </a:r>
            <a:r>
              <a:rPr lang="en-US" sz="2400" dirty="0">
                <a:latin typeface="+mn-lt"/>
                <a:ea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mn-lt"/>
                <a:ea typeface="Times New Roman" panose="02020603050405020304" pitchFamily="18" charset="0"/>
                <a:cs typeface="Times New Roman" panose="02020603050405020304" pitchFamily="18" charset="0"/>
              </a:rPr>
              <a:t> = 0</a:t>
            </a:r>
          </a:p>
          <a:p>
            <a:pPr marL="800100" lvl="1" indent="-342900">
              <a:lnSpc>
                <a:spcPct val="150000"/>
              </a:lnSpc>
              <a:buFont typeface="Wingdings" panose="05000000000000000000" pitchFamily="2" charset="2"/>
              <a:buChar char="Ø"/>
            </a:pPr>
            <a:r>
              <a:rPr lang="en-US" sz="2400" dirty="0">
                <a:latin typeface="+mn-lt"/>
                <a:ea typeface="Times New Roman" panose="02020603050405020304" pitchFamily="18" charset="0"/>
                <a:cs typeface="Times New Roman" panose="02020603050405020304" pitchFamily="18" charset="0"/>
              </a:rPr>
              <a:t>friction angle </a:t>
            </a:r>
            <a:r>
              <a:rPr lang="el-GR" sz="2400" dirty="0">
                <a:latin typeface="+mn-lt"/>
                <a:ea typeface="Times New Roman" panose="02020603050405020304" pitchFamily="18" charset="0"/>
                <a:cs typeface="Calibri" panose="020F0502020204030204" pitchFamily="34" charset="0"/>
              </a:rPr>
              <a:t>φ</a:t>
            </a:r>
            <a:r>
              <a:rPr lang="el-GR" sz="2400" dirty="0">
                <a:latin typeface="+mn-lt"/>
                <a:ea typeface="Times New Roman" panose="02020603050405020304" pitchFamily="18" charset="0"/>
                <a:cs typeface="Calibri" panose="020F0502020204030204" pitchFamily="34" charset="0"/>
                <a:sym typeface="Symbol" panose="05050102010706020507" pitchFamily="18" charset="2"/>
              </a:rPr>
              <a:t></a:t>
            </a:r>
            <a:r>
              <a:rPr lang="en-US" sz="2400" dirty="0">
                <a:latin typeface="+mn-lt"/>
                <a:ea typeface="Times New Roman" panose="02020603050405020304" pitchFamily="18" charset="0"/>
                <a:cs typeface="Calibri" panose="020F0502020204030204" pitchFamily="34" charset="0"/>
              </a:rPr>
              <a:t>= </a:t>
            </a:r>
            <a:r>
              <a:rPr lang="en-US" sz="2400" dirty="0">
                <a:latin typeface="+mn-lt"/>
                <a:ea typeface="Times New Roman" panose="02020603050405020304" pitchFamily="18" charset="0"/>
                <a:cs typeface="Times New Roman" panose="02020603050405020304" pitchFamily="18" charset="0"/>
              </a:rPr>
              <a:t>44</a:t>
            </a:r>
            <a:r>
              <a:rPr lang="en-US" sz="2400" dirty="0">
                <a:latin typeface="+mn-lt"/>
                <a:ea typeface="Times New Roman" panose="02020603050405020304" pitchFamily="18" charset="0"/>
                <a:cs typeface="Times New Roman" panose="02020603050405020304" pitchFamily="18" charset="0"/>
                <a:sym typeface="Symbol" panose="05050102010706020507" pitchFamily="18" charset="2"/>
              </a:rPr>
              <a:t></a:t>
            </a:r>
            <a:endParaRPr lang="en-CA" sz="2400" dirty="0">
              <a:latin typeface="+mn-lt"/>
            </a:endParaRPr>
          </a:p>
        </p:txBody>
      </p:sp>
      <p:sp>
        <p:nvSpPr>
          <p:cNvPr id="12" name="TextBox 11">
            <a:extLst>
              <a:ext uri="{FF2B5EF4-FFF2-40B4-BE49-F238E27FC236}">
                <a16:creationId xmlns:a16="http://schemas.microsoft.com/office/drawing/2014/main" id="{17072645-E664-4924-BCAF-933A6DE5543A}"/>
              </a:ext>
            </a:extLst>
          </p:cNvPr>
          <p:cNvSpPr txBox="1"/>
          <p:nvPr/>
        </p:nvSpPr>
        <p:spPr>
          <a:xfrm>
            <a:off x="832452" y="6962809"/>
            <a:ext cx="11670013" cy="781945"/>
          </a:xfrm>
          <a:prstGeom prst="rect">
            <a:avLst/>
          </a:prstGeom>
          <a:noFill/>
        </p:spPr>
        <p:txBody>
          <a:bodyPr wrap="square">
            <a:spAutoFit/>
          </a:bodyPr>
          <a:lstStyle/>
          <a:p>
            <a:pPr marL="342900" marR="0" indent="-342900">
              <a:lnSpc>
                <a:spcPct val="130000"/>
              </a:lnSpc>
              <a:spcBef>
                <a:spcPts val="0"/>
              </a:spcBef>
              <a:spcAft>
                <a:spcPts val="1000"/>
              </a:spcAft>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Harder, L. F., Jr., J. D. Bray, R. L. Volpe, and K. V. Rodda. 1998. “Performance of earth dams during the Loma Prieta earthquake.” In </a:t>
            </a:r>
            <a:r>
              <a:rPr lang="en-CA" sz="1800" i="1" dirty="0">
                <a:effectLst/>
                <a:latin typeface="Times New Roman" panose="02020603050405020304" pitchFamily="18" charset="0"/>
                <a:ea typeface="Calibri" panose="020F0502020204030204" pitchFamily="34" charset="0"/>
                <a:cs typeface="Times New Roman" panose="02020603050405020304" pitchFamily="18" charset="0"/>
              </a:rPr>
              <a:t>US Geological Survey Professional Paper 1552-D</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edited by T. L. Holzer, 3–26. Washington, USGS.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4BAEFE73-B6C2-41D1-BD4F-B8DC70520BE6}"/>
              </a:ext>
            </a:extLst>
          </p:cNvPr>
          <p:cNvCxnSpPr>
            <a:cxnSpLocks/>
          </p:cNvCxnSpPr>
          <p:nvPr/>
        </p:nvCxnSpPr>
        <p:spPr>
          <a:xfrm flipH="1" flipV="1">
            <a:off x="7385917" y="2055437"/>
            <a:ext cx="407165" cy="7965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AA86D8-0B38-4A44-BDCF-6631A55A59EB}"/>
              </a:ext>
            </a:extLst>
          </p:cNvPr>
          <p:cNvSpPr txBox="1"/>
          <p:nvPr/>
        </p:nvSpPr>
        <p:spPr>
          <a:xfrm>
            <a:off x="7741055" y="1981200"/>
            <a:ext cx="843137" cy="307777"/>
          </a:xfrm>
          <a:prstGeom prst="rect">
            <a:avLst/>
          </a:prstGeom>
          <a:noFill/>
        </p:spPr>
        <p:txBody>
          <a:bodyPr wrap="square" rtlCol="0">
            <a:spAutoFit/>
          </a:bodyPr>
          <a:lstStyle/>
          <a:p>
            <a:r>
              <a:rPr lang="en-US" sz="1400" dirty="0">
                <a:solidFill>
                  <a:srgbClr val="FF0000"/>
                </a:solidFill>
              </a:rPr>
              <a:t>gravel</a:t>
            </a:r>
            <a:endParaRPr lang="en-CA" sz="1400" dirty="0">
              <a:solidFill>
                <a:srgbClr val="FF0000"/>
              </a:solidFill>
            </a:endParaRPr>
          </a:p>
        </p:txBody>
      </p:sp>
      <p:cxnSp>
        <p:nvCxnSpPr>
          <p:cNvPr id="20" name="Straight Arrow Connector 19">
            <a:extLst>
              <a:ext uri="{FF2B5EF4-FFF2-40B4-BE49-F238E27FC236}">
                <a16:creationId xmlns:a16="http://schemas.microsoft.com/office/drawing/2014/main" id="{0FF0DE1D-19C0-45F4-BFF7-1B51E1313817}"/>
              </a:ext>
            </a:extLst>
          </p:cNvPr>
          <p:cNvCxnSpPr>
            <a:cxnSpLocks/>
          </p:cNvCxnSpPr>
          <p:nvPr/>
        </p:nvCxnSpPr>
        <p:spPr>
          <a:xfrm flipH="1" flipV="1">
            <a:off x="7385917" y="2410047"/>
            <a:ext cx="407165" cy="7965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19CF06-3289-44A9-86C9-52EA01DA5650}"/>
              </a:ext>
            </a:extLst>
          </p:cNvPr>
          <p:cNvSpPr txBox="1"/>
          <p:nvPr/>
        </p:nvSpPr>
        <p:spPr>
          <a:xfrm>
            <a:off x="7713346" y="2385260"/>
            <a:ext cx="843137" cy="307777"/>
          </a:xfrm>
          <a:prstGeom prst="rect">
            <a:avLst/>
          </a:prstGeom>
          <a:noFill/>
        </p:spPr>
        <p:txBody>
          <a:bodyPr wrap="square" rtlCol="0">
            <a:spAutoFit/>
          </a:bodyPr>
          <a:lstStyle/>
          <a:p>
            <a:r>
              <a:rPr lang="en-US" sz="1400" dirty="0">
                <a:solidFill>
                  <a:srgbClr val="FF0000"/>
                </a:solidFill>
              </a:rPr>
              <a:t>clay, silt</a:t>
            </a:r>
            <a:endParaRPr lang="en-CA" sz="1400" dirty="0">
              <a:solidFill>
                <a:srgbClr val="FF0000"/>
              </a:solidFill>
            </a:endParaRPr>
          </a:p>
        </p:txBody>
      </p:sp>
    </p:spTree>
    <p:extLst>
      <p:ext uri="{BB962C8B-B14F-4D97-AF65-F5344CB8AC3E}">
        <p14:creationId xmlns:p14="http://schemas.microsoft.com/office/powerpoint/2010/main" val="37339356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0876760" cy="523220"/>
          </a:xfrm>
          <a:prstGeom prst="rect">
            <a:avLst/>
          </a:prstGeom>
        </p:spPr>
        <p:txBody>
          <a:bodyPr wrap="none">
            <a:spAutoFit/>
          </a:bodyPr>
          <a:lstStyle/>
          <a:p>
            <a:r>
              <a:rPr lang="en-US" sz="2800" b="1" dirty="0">
                <a:solidFill>
                  <a:schemeClr val="bg1"/>
                </a:solidFill>
                <a:latin typeface="+mj-lt"/>
              </a:rPr>
              <a:t>3. Dynamic Analysis Methods: Total Stress vs. Effective Stress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6</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4" name="TextBox 13">
            <a:extLst>
              <a:ext uri="{FF2B5EF4-FFF2-40B4-BE49-F238E27FC236}">
                <a16:creationId xmlns:a16="http://schemas.microsoft.com/office/drawing/2014/main" id="{021113FA-58FE-428C-9197-32C0B12AB809}"/>
              </a:ext>
            </a:extLst>
          </p:cNvPr>
          <p:cNvSpPr txBox="1"/>
          <p:nvPr/>
        </p:nvSpPr>
        <p:spPr>
          <a:xfrm>
            <a:off x="1234004" y="1249661"/>
            <a:ext cx="4954957" cy="6036974"/>
          </a:xfrm>
          <a:prstGeom prst="rect">
            <a:avLst/>
          </a:prstGeom>
          <a:noFill/>
        </p:spPr>
        <p:txBody>
          <a:bodyPr wrap="square">
            <a:spAutoFit/>
          </a:bodyPr>
          <a:lstStyle/>
          <a:p>
            <a:pPr>
              <a:lnSpc>
                <a:spcPct val="150000"/>
              </a:lnSpc>
            </a:pPr>
            <a:r>
              <a:rPr lang="en-US" sz="2000" b="1" dirty="0">
                <a:latin typeface="Arial" panose="020B0604020202020204" pitchFamily="34" charset="0"/>
                <a:ea typeface="Times New Roman" panose="02020603050405020304" pitchFamily="18" charset="0"/>
                <a:cs typeface="Times New Roman" panose="02020603050405020304" pitchFamily="18" charset="0"/>
              </a:rPr>
              <a:t>TOTAL STRESS APPROACH: </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Earthquake induced PWP not calculated</a:t>
            </a:r>
          </a:p>
          <a:p>
            <a:pPr marL="285750" indent="-285750">
              <a:lnSpc>
                <a:spcPct val="150000"/>
              </a:lnSpc>
              <a:buFont typeface="Arial" panose="020B0604020202020204" pitchFamily="34" charset="0"/>
              <a:buChar char="•"/>
            </a:pPr>
            <a:r>
              <a:rPr lang="en-US" sz="2000" dirty="0">
                <a:latin typeface="Arial" panose="020B0604020202020204" pitchFamily="34" charset="0"/>
                <a:cs typeface="Times New Roman" panose="02020603050405020304" pitchFamily="18" charset="0"/>
              </a:rPr>
              <a:t>Changes in effective stresses (</a:t>
            </a:r>
            <a:r>
              <a:rPr lang="en-US" sz="2000" dirty="0">
                <a:latin typeface="Arial" panose="020B0604020202020204" pitchFamily="34" charset="0"/>
                <a:cs typeface="Times New Roman" panose="02020603050405020304" pitchFamily="18" charset="0"/>
                <a:sym typeface="Symbol" panose="05050102010706020507" pitchFamily="18" charset="2"/>
              </a:rPr>
              <a:t></a:t>
            </a:r>
            <a:r>
              <a:rPr lang="en-US" sz="2000" baseline="-25000" dirty="0">
                <a:latin typeface="Arial" panose="020B0604020202020204" pitchFamily="34" charset="0"/>
                <a:cs typeface="Times New Roman" panose="02020603050405020304" pitchFamily="18" charset="0"/>
              </a:rPr>
              <a:t>x</a:t>
            </a:r>
            <a:r>
              <a:rPr lang="en-US" sz="2000" dirty="0">
                <a:latin typeface="Arial" panose="020B0604020202020204" pitchFamily="34" charset="0"/>
                <a:cs typeface="Times New Roman" panose="02020603050405020304" pitchFamily="18" charset="0"/>
              </a:rPr>
              <a:t>, </a:t>
            </a:r>
            <a:r>
              <a:rPr lang="en-US" sz="2000" dirty="0">
                <a:latin typeface="Arial" panose="020B0604020202020204" pitchFamily="34" charset="0"/>
                <a:cs typeface="Times New Roman" panose="02020603050405020304" pitchFamily="18" charset="0"/>
                <a:sym typeface="Symbol" panose="05050102010706020507" pitchFamily="18" charset="2"/>
              </a:rPr>
              <a:t></a:t>
            </a:r>
            <a:r>
              <a:rPr lang="en-US" sz="2000" baseline="-25000" dirty="0">
                <a:latin typeface="Arial" panose="020B0604020202020204" pitchFamily="34" charset="0"/>
                <a:cs typeface="Times New Roman" panose="02020603050405020304" pitchFamily="18" charset="0"/>
                <a:sym typeface="Symbol" panose="05050102010706020507" pitchFamily="18" charset="2"/>
              </a:rPr>
              <a:t>y</a:t>
            </a:r>
            <a:r>
              <a:rPr lang="en-US" sz="2000" dirty="0">
                <a:latin typeface="Arial" panose="020B0604020202020204" pitchFamily="34" charset="0"/>
                <a:cs typeface="Times New Roman" panose="02020603050405020304" pitchFamily="18" charset="0"/>
              </a:rPr>
              <a:t>) during earthquake not calculated </a:t>
            </a:r>
          </a:p>
          <a:p>
            <a:pPr marL="285750" indent="-285750">
              <a:lnSpc>
                <a:spcPct val="150000"/>
              </a:lnSpc>
              <a:buFont typeface="Arial" panose="020B0604020202020204" pitchFamily="34" charset="0"/>
              <a:buChar char="•"/>
            </a:pPr>
            <a:r>
              <a:rPr lang="en-US" sz="2000" dirty="0">
                <a:latin typeface="Arial" panose="020B0604020202020204" pitchFamily="34" charset="0"/>
                <a:cs typeface="Times New Roman" panose="02020603050405020304" pitchFamily="18" charset="0"/>
              </a:rPr>
              <a:t>Undrained shear strength, S</a:t>
            </a:r>
            <a:r>
              <a:rPr lang="en-US" sz="2000" baseline="-25000" dirty="0">
                <a:latin typeface="Arial" panose="020B0604020202020204" pitchFamily="34" charset="0"/>
                <a:cs typeface="Times New Roman" panose="02020603050405020304" pitchFamily="18" charset="0"/>
              </a:rPr>
              <a:t>u</a:t>
            </a:r>
            <a:r>
              <a:rPr lang="en-US" sz="2000" dirty="0">
                <a:latin typeface="Arial" panose="020B0604020202020204" pitchFamily="34" charset="0"/>
                <a:cs typeface="Times New Roman" panose="02020603050405020304" pitchFamily="18" charset="0"/>
              </a:rPr>
              <a:t>, of saturated fills applied in dynamic analyses, and maintained  during shaking</a:t>
            </a:r>
          </a:p>
          <a:p>
            <a:pPr marL="742950" lvl="1" indent="-285750">
              <a:lnSpc>
                <a:spcPct val="150000"/>
              </a:lnSpc>
              <a:buFont typeface="Wingdings" panose="05000000000000000000" pitchFamily="2" charset="2"/>
              <a:buChar char="Ø"/>
            </a:pPr>
            <a:r>
              <a:rPr lang="en-US" sz="2000" dirty="0">
                <a:latin typeface="Arial" panose="020B0604020202020204" pitchFamily="34" charset="0"/>
                <a:cs typeface="Times New Roman" panose="02020603050405020304" pitchFamily="18" charset="0"/>
              </a:rPr>
              <a:t>Su – depending on pre-earthquake consolidation stresses  </a:t>
            </a:r>
          </a:p>
          <a:p>
            <a:pPr marL="285750" indent="-285750">
              <a:lnSpc>
                <a:spcPct val="150000"/>
              </a:lnSpc>
              <a:buFont typeface="Arial" panose="020B0604020202020204" pitchFamily="34" charset="0"/>
              <a:buChar char="•"/>
            </a:pPr>
            <a:r>
              <a:rPr lang="en-US" sz="2000" dirty="0">
                <a:latin typeface="Arial" panose="020B0604020202020204" pitchFamily="34" charset="0"/>
                <a:cs typeface="Times New Roman" panose="02020603050405020304" pitchFamily="18" charset="0"/>
              </a:rPr>
              <a:t>Using a total stress model, e.g., VERSAT-clay model</a:t>
            </a:r>
            <a:endParaRPr lang="en-CA" sz="2000" dirty="0"/>
          </a:p>
        </p:txBody>
      </p:sp>
      <p:sp>
        <p:nvSpPr>
          <p:cNvPr id="15" name="TextBox 14">
            <a:extLst>
              <a:ext uri="{FF2B5EF4-FFF2-40B4-BE49-F238E27FC236}">
                <a16:creationId xmlns:a16="http://schemas.microsoft.com/office/drawing/2014/main" id="{9CB98C87-0B79-4786-9400-6A9F3BB1491D}"/>
              </a:ext>
            </a:extLst>
          </p:cNvPr>
          <p:cNvSpPr txBox="1"/>
          <p:nvPr/>
        </p:nvSpPr>
        <p:spPr>
          <a:xfrm>
            <a:off x="7122002" y="1249661"/>
            <a:ext cx="5730398" cy="6036974"/>
          </a:xfrm>
          <a:prstGeom prst="rect">
            <a:avLst/>
          </a:prstGeom>
          <a:noFill/>
        </p:spPr>
        <p:txBody>
          <a:bodyPr wrap="square">
            <a:spAutoFit/>
          </a:bodyPr>
          <a:lstStyle/>
          <a:p>
            <a:pPr>
              <a:lnSpc>
                <a:spcPct val="150000"/>
              </a:lnSpc>
            </a:pPr>
            <a:r>
              <a:rPr lang="en-US" sz="2000" b="1" dirty="0">
                <a:latin typeface="Arial" panose="020B0604020202020204" pitchFamily="34" charset="0"/>
                <a:ea typeface="Times New Roman" panose="02020603050405020304" pitchFamily="18" charset="0"/>
                <a:cs typeface="Times New Roman" panose="02020603050405020304" pitchFamily="18" charset="0"/>
              </a:rPr>
              <a:t>EFFECTIVE STRESS APPROACH: </a:t>
            </a:r>
          </a:p>
          <a:p>
            <a:pPr marL="285750" indent="-285750">
              <a:lnSpc>
                <a:spcPct val="150000"/>
              </a:lnSpc>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Earthquake induced PWPs are calculated</a:t>
            </a:r>
          </a:p>
          <a:p>
            <a:pPr marL="285750" indent="-285750">
              <a:lnSpc>
                <a:spcPct val="150000"/>
              </a:lnSpc>
              <a:buFont typeface="Arial" panose="020B0604020202020204" pitchFamily="34" charset="0"/>
              <a:buChar char="•"/>
            </a:pPr>
            <a:r>
              <a:rPr lang="en-US" sz="2000" dirty="0">
                <a:latin typeface="Arial" panose="020B0604020202020204" pitchFamily="34" charset="0"/>
                <a:cs typeface="Times New Roman" panose="02020603050405020304" pitchFamily="18" charset="0"/>
              </a:rPr>
              <a:t>Changes in effective stresses (</a:t>
            </a:r>
            <a:r>
              <a:rPr lang="en-US" sz="2000" dirty="0">
                <a:latin typeface="Arial" panose="020B0604020202020204" pitchFamily="34" charset="0"/>
                <a:cs typeface="Times New Roman" panose="02020603050405020304" pitchFamily="18" charset="0"/>
                <a:sym typeface="Symbol" panose="05050102010706020507" pitchFamily="18" charset="2"/>
              </a:rPr>
              <a:t></a:t>
            </a:r>
            <a:r>
              <a:rPr lang="en-US" sz="2000" baseline="-25000" dirty="0">
                <a:latin typeface="Arial" panose="020B0604020202020204" pitchFamily="34" charset="0"/>
                <a:cs typeface="Times New Roman" panose="02020603050405020304" pitchFamily="18" charset="0"/>
              </a:rPr>
              <a:t>x</a:t>
            </a:r>
            <a:r>
              <a:rPr lang="en-US" sz="2000" dirty="0">
                <a:latin typeface="Arial" panose="020B0604020202020204" pitchFamily="34" charset="0"/>
                <a:cs typeface="Times New Roman" panose="02020603050405020304" pitchFamily="18" charset="0"/>
              </a:rPr>
              <a:t>, </a:t>
            </a:r>
            <a:r>
              <a:rPr lang="en-US" sz="2000" dirty="0">
                <a:latin typeface="Arial" panose="020B0604020202020204" pitchFamily="34" charset="0"/>
                <a:cs typeface="Times New Roman" panose="02020603050405020304" pitchFamily="18" charset="0"/>
                <a:sym typeface="Symbol" panose="05050102010706020507" pitchFamily="18" charset="2"/>
              </a:rPr>
              <a:t></a:t>
            </a:r>
            <a:r>
              <a:rPr lang="en-US" sz="2000" baseline="-25000" dirty="0">
                <a:latin typeface="Arial" panose="020B0604020202020204" pitchFamily="34" charset="0"/>
                <a:cs typeface="Times New Roman" panose="02020603050405020304" pitchFamily="18" charset="0"/>
                <a:sym typeface="Symbol" panose="05050102010706020507" pitchFamily="18" charset="2"/>
              </a:rPr>
              <a:t>y</a:t>
            </a:r>
            <a:r>
              <a:rPr lang="en-US" sz="2000" dirty="0">
                <a:latin typeface="Arial" panose="020B0604020202020204" pitchFamily="34" charset="0"/>
                <a:cs typeface="Times New Roman" panose="02020603050405020304" pitchFamily="18" charset="0"/>
              </a:rPr>
              <a:t>) during earthquake are calculated and used in dynamic analyses </a:t>
            </a:r>
          </a:p>
          <a:p>
            <a:pPr marL="285750" indent="-285750">
              <a:lnSpc>
                <a:spcPct val="150000"/>
              </a:lnSpc>
              <a:buFont typeface="Arial" panose="020B0604020202020204" pitchFamily="34" charset="0"/>
              <a:buChar char="•"/>
            </a:pPr>
            <a:r>
              <a:rPr lang="en-US" sz="2000" dirty="0">
                <a:latin typeface="Arial" panose="020B0604020202020204" pitchFamily="34" charset="0"/>
                <a:cs typeface="Times New Roman" panose="02020603050405020304" pitchFamily="18" charset="0"/>
              </a:rPr>
              <a:t>Effective stress strength parameters (c</a:t>
            </a:r>
            <a:r>
              <a:rPr lang="en-US" sz="2000" dirty="0">
                <a:latin typeface="Arial" panose="020B0604020202020204" pitchFamily="34" charset="0"/>
                <a:cs typeface="Times New Roman" panose="02020603050405020304" pitchFamily="18" charset="0"/>
                <a:sym typeface="Symbol" panose="05050102010706020507" pitchFamily="18" charset="2"/>
              </a:rPr>
              <a:t>, </a:t>
            </a:r>
            <a:r>
              <a:rPr lang="en-US" sz="2000" dirty="0">
                <a:latin typeface="Arial" panose="020B0604020202020204" pitchFamily="34" charset="0"/>
                <a:cs typeface="Times New Roman" panose="02020603050405020304" pitchFamily="18" charset="0"/>
              </a:rPr>
              <a:t>) are used in dynamic analyses </a:t>
            </a:r>
          </a:p>
          <a:p>
            <a:pPr marL="742950" lvl="1" indent="-285750">
              <a:lnSpc>
                <a:spcPct val="150000"/>
              </a:lnSpc>
              <a:buFont typeface="Wingdings" panose="05000000000000000000" pitchFamily="2" charset="2"/>
              <a:buChar char="Ø"/>
            </a:pPr>
            <a:r>
              <a:rPr lang="en-US" sz="2000" dirty="0">
                <a:latin typeface="Arial" panose="020B0604020202020204" pitchFamily="34" charset="0"/>
                <a:cs typeface="Times New Roman" panose="02020603050405020304" pitchFamily="18" charset="0"/>
              </a:rPr>
              <a:t>Shear strengths change during shaking and are updated with new effective stresses</a:t>
            </a:r>
          </a:p>
          <a:p>
            <a:pPr marL="285750" indent="-285750">
              <a:lnSpc>
                <a:spcPct val="150000"/>
              </a:lnSpc>
              <a:buFont typeface="Arial" panose="020B0604020202020204" pitchFamily="34" charset="0"/>
              <a:buChar char="•"/>
            </a:pPr>
            <a:r>
              <a:rPr lang="en-US" sz="2000" dirty="0">
                <a:latin typeface="Arial" panose="020B0604020202020204" pitchFamily="34" charset="0"/>
                <a:cs typeface="Times New Roman" panose="02020603050405020304" pitchFamily="18" charset="0"/>
              </a:rPr>
              <a:t>Using an effective stress model, e.g., VERSAT-sand, VERSAT-silt, PM4Sand and PM4Silt models</a:t>
            </a:r>
            <a:endParaRPr lang="en-CA" sz="2000" dirty="0"/>
          </a:p>
        </p:txBody>
      </p:sp>
    </p:spTree>
    <p:extLst>
      <p:ext uri="{BB962C8B-B14F-4D97-AF65-F5344CB8AC3E}">
        <p14:creationId xmlns:p14="http://schemas.microsoft.com/office/powerpoint/2010/main" val="38552492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1620489" cy="523220"/>
          </a:xfrm>
          <a:prstGeom prst="rect">
            <a:avLst/>
          </a:prstGeom>
        </p:spPr>
        <p:txBody>
          <a:bodyPr wrap="none">
            <a:spAutoFit/>
          </a:bodyPr>
          <a:lstStyle/>
          <a:p>
            <a:r>
              <a:rPr lang="en-US" sz="2800" b="1" dirty="0">
                <a:solidFill>
                  <a:schemeClr val="bg1"/>
                </a:solidFill>
                <a:latin typeface="+mj-lt"/>
              </a:rPr>
              <a:t>3. Dynamic total stress analysis using u</a:t>
            </a:r>
            <a:r>
              <a:rPr lang="en-US" sz="28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ndrained shear strength, S</a:t>
            </a:r>
            <a:r>
              <a:rPr lang="en-US" sz="3200" b="1" baseline="-25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u</a:t>
            </a:r>
            <a:endParaRPr lang="en-US" sz="2800" b="1" baseline="-25000" dirty="0">
              <a:solidFill>
                <a:schemeClr val="bg1"/>
              </a:solidFill>
              <a:latin typeface="+mj-lt"/>
            </a:endParaRP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AAAF749F-5F6D-4195-BF23-D01CA700F316}"/>
              </a:ext>
            </a:extLst>
          </p:cNvPr>
          <p:cNvSpPr>
            <a:spLocks noGrp="1"/>
          </p:cNvSpPr>
          <p:nvPr>
            <p:ph type="sldNum" sz="quarter" idx="12"/>
          </p:nvPr>
        </p:nvSpPr>
        <p:spPr>
          <a:xfrm>
            <a:off x="9880600" y="7028189"/>
            <a:ext cx="3223234" cy="539750"/>
          </a:xfrm>
        </p:spPr>
        <p:txBody>
          <a:bodyPr/>
          <a:lstStyle/>
          <a:p>
            <a:pPr>
              <a:defRPr/>
            </a:pPr>
            <a:fld id="{81EF143A-5F15-4142-9271-4DA157056821}" type="slidenum">
              <a:rPr lang="en-US" smtClean="0"/>
              <a:pPr>
                <a:defRPr/>
              </a:pPr>
              <a:t>7</a:t>
            </a:fld>
            <a:endParaRPr lang="en-US"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3EC53CC-E8B6-4B14-B304-A286691B7E39}"/>
                  </a:ext>
                </a:extLst>
              </p:cNvPr>
              <p:cNvSpPr txBox="1"/>
              <p:nvPr/>
            </p:nvSpPr>
            <p:spPr>
              <a:xfrm>
                <a:off x="1498601" y="4706465"/>
                <a:ext cx="9296400" cy="3075137"/>
              </a:xfrm>
              <a:prstGeom prst="rect">
                <a:avLst/>
              </a:prstGeom>
              <a:noFill/>
            </p:spPr>
            <p:txBody>
              <a:bodyPr wrap="square">
                <a:spAutoFit/>
              </a:bodyPr>
              <a:lstStyle/>
              <a:p>
                <a:r>
                  <a:rPr lang="en-US" b="1" dirty="0">
                    <a:latin typeface="Arial" panose="020B0604020202020204" pitchFamily="34" charset="0"/>
                    <a:ea typeface="Times New Roman" panose="02020603050405020304" pitchFamily="18" charset="0"/>
                    <a:cs typeface="Times New Roman" panose="02020603050405020304" pitchFamily="18" charset="0"/>
                  </a:rPr>
                  <a:t>Undrained shear strength of saturated fills, S</a:t>
                </a:r>
                <a:r>
                  <a:rPr lang="en-US" b="1" baseline="-25000" dirty="0">
                    <a:latin typeface="Arial" panose="020B0604020202020204" pitchFamily="34" charset="0"/>
                    <a:ea typeface="Times New Roman" panose="02020603050405020304" pitchFamily="18" charset="0"/>
                    <a:cs typeface="Times New Roman" panose="02020603050405020304" pitchFamily="18" charset="0"/>
                  </a:rPr>
                  <a:t>u</a:t>
                </a:r>
                <a:r>
                  <a:rPr lang="en-US" b="1" dirty="0">
                    <a:latin typeface="Arial" panose="020B0604020202020204" pitchFamily="34" charset="0"/>
                    <a:ea typeface="Times New Roman" panose="02020603050405020304" pitchFamily="18" charset="0"/>
                    <a:cs typeface="Times New Roman" panose="02020603050405020304" pitchFamily="18" charset="0"/>
                  </a:rPr>
                  <a:t> = </a:t>
                </a:r>
                <a:r>
                  <a:rPr lang="en-US" sz="2800" b="1"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b="1" baseline="-25000" dirty="0">
                    <a:latin typeface="Arial" panose="020B0604020202020204" pitchFamily="34" charset="0"/>
                    <a:ea typeface="Times New Roman" panose="02020603050405020304" pitchFamily="18" charset="0"/>
                    <a:cs typeface="Times New Roman" panose="02020603050405020304" pitchFamily="18" charset="0"/>
                  </a:rPr>
                  <a:t>ff</a:t>
                </a:r>
                <a:r>
                  <a:rPr lang="en-US" b="1" dirty="0">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where </a:t>
                </a:r>
                <a:r>
                  <a:rPr lang="en-US" sz="3200" b="1" dirty="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baseline="-25000" dirty="0">
                    <a:latin typeface="Arial" panose="020B0604020202020204" pitchFamily="34" charset="0"/>
                    <a:ea typeface="Times New Roman" panose="02020603050405020304" pitchFamily="18" charset="0"/>
                    <a:cs typeface="Times New Roman" panose="02020603050405020304" pitchFamily="18" charset="0"/>
                  </a:rPr>
                  <a:t>ff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shear stress on the failure plane at failure, i.e., 0.5*(σ</a:t>
                </a:r>
                <a:r>
                  <a:rPr lang="en-US" baseline="-25000" dirty="0">
                    <a:latin typeface="Arial" panose="020B0604020202020204" pitchFamily="34" charset="0"/>
                    <a:ea typeface="Times New Roman" panose="02020603050405020304" pitchFamily="18" charset="0"/>
                    <a:cs typeface="Times New Roman" panose="02020603050405020304" pitchFamily="18" charset="0"/>
                  </a:rPr>
                  <a:t>1</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 σ</a:t>
                </a:r>
                <a:r>
                  <a:rPr lang="en-US" baseline="-25000" dirty="0">
                    <a:latin typeface="Arial" panose="020B0604020202020204" pitchFamily="34" charset="0"/>
                    <a:ea typeface="Times New Roman" panose="02020603050405020304" pitchFamily="18" charset="0"/>
                    <a:cs typeface="Times New Roman" panose="02020603050405020304" pitchFamily="18" charset="0"/>
                  </a:rPr>
                  <a:t>3</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)/cos(</a:t>
                </a:r>
                <a:r>
                  <a:rPr lang="en-US" sz="18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803275"/>
                <a14:m>
                  <m:oMath xmlns:m="http://schemas.openxmlformats.org/officeDocument/2006/math">
                    <m:sSub>
                      <m:sSubPr>
                        <m:ctrlPr>
                          <a:rPr lang="en-CA" sz="20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CA" sz="20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p>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𝒎</m:t>
                        </m:r>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mean consolidation pressure or stress at the soil element center prior to earthquake loading; </a:t>
                </a:r>
              </a:p>
              <a:p>
                <a:pPr marL="803275"/>
                <a14:m>
                  <m:oMath xmlns:m="http://schemas.openxmlformats.org/officeDocument/2006/math">
                    <m:sSub>
                      <m:sSubPr>
                        <m:ctrlPr>
                          <a:rPr lang="en-CA" sz="20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CA" sz="20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p>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sz="2000" b="1" i="1" smtClean="0">
                            <a:effectLst/>
                            <a:latin typeface="Cambria Math" panose="02040503050406030204" pitchFamily="18" charset="0"/>
                            <a:ea typeface="Times New Roman" panose="02020603050405020304" pitchFamily="18" charset="0"/>
                            <a:cs typeface="Times New Roman" panose="02020603050405020304" pitchFamily="18" charset="0"/>
                          </a:rPr>
                          <m:t>𝒚</m:t>
                        </m:r>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effective vertical stress.</a:t>
                </a:r>
              </a:p>
            </p:txBody>
          </p:sp>
        </mc:Choice>
        <mc:Fallback xmlns="">
          <p:sp>
            <p:nvSpPr>
              <p:cNvPr id="17" name="TextBox 16">
                <a:extLst>
                  <a:ext uri="{FF2B5EF4-FFF2-40B4-BE49-F238E27FC236}">
                    <a16:creationId xmlns:a16="http://schemas.microsoft.com/office/drawing/2014/main" id="{93EC53CC-E8B6-4B14-B304-A286691B7E39}"/>
                  </a:ext>
                </a:extLst>
              </p:cNvPr>
              <p:cNvSpPr txBox="1">
                <a:spLocks noRot="1" noChangeAspect="1" noMove="1" noResize="1" noEditPoints="1" noAdjustHandles="1" noChangeArrowheads="1" noChangeShapeType="1" noTextEdit="1"/>
              </p:cNvSpPr>
              <p:nvPr/>
            </p:nvSpPr>
            <p:spPr>
              <a:xfrm>
                <a:off x="1498601" y="4706465"/>
                <a:ext cx="9296400" cy="3075137"/>
              </a:xfrm>
              <a:prstGeom prst="rect">
                <a:avLst/>
              </a:prstGeom>
              <a:blipFill>
                <a:blip r:embed="rId4"/>
                <a:stretch>
                  <a:fillRect l="-721" t="-1980" b="-1584"/>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BA831B1D-88FE-4985-B153-32DE2C0753FB}"/>
              </a:ext>
            </a:extLst>
          </p:cNvPr>
          <p:cNvPicPr>
            <a:picLocks noChangeAspect="1"/>
          </p:cNvPicPr>
          <p:nvPr/>
        </p:nvPicPr>
        <p:blipFill>
          <a:blip r:embed="rId5"/>
          <a:stretch>
            <a:fillRect/>
          </a:stretch>
        </p:blipFill>
        <p:spPr>
          <a:xfrm>
            <a:off x="893724" y="894943"/>
            <a:ext cx="6603203" cy="397953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97177E-2318-45CF-A3EB-DDC2033D8FC7}"/>
                  </a:ext>
                </a:extLst>
              </p:cNvPr>
              <p:cNvSpPr txBox="1"/>
              <p:nvPr/>
            </p:nvSpPr>
            <p:spPr>
              <a:xfrm>
                <a:off x="1117600" y="5251903"/>
                <a:ext cx="5664300" cy="1035027"/>
              </a:xfrm>
              <a:prstGeom prst="rect">
                <a:avLst/>
              </a:prstGeom>
              <a:noFill/>
            </p:spPr>
            <p:txBody>
              <a:bodyPr wrap="square">
                <a:spAutoFit/>
              </a:bodyPr>
              <a:lstStyle/>
              <a:p>
                <a:pPr marR="0" indent="457200">
                  <a:lnSpc>
                    <a:spcPct val="150000"/>
                  </a:lnSpc>
                  <a:spcBef>
                    <a:spcPts val="0"/>
                  </a:spcBef>
                  <a:spcAft>
                    <a:spcPts val="0"/>
                  </a:spcAft>
                </a:pPr>
                <a14:m>
                  <m:oMath xmlns:m="http://schemas.openxmlformats.org/officeDocument/2006/math">
                    <m:sSub>
                      <m:sSubPr>
                        <m:ctrlPr>
                          <a:rPr lang="en-CA" sz="20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𝑢</m:t>
                        </m:r>
                      </m:sub>
                    </m:s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CA"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sSup>
                          <m:sSupPr>
                            <m:ctrlPr>
                              <a:rPr lang="en-CA"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𝜎</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𝑚</m:t>
                        </m:r>
                      </m:sub>
                    </m:sSub>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tan</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20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457200">
                  <a:lnSpc>
                    <a:spcPct val="150000"/>
                  </a:lnSpc>
                  <a:spcBef>
                    <a:spcPts val="60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σ</a:t>
                </a:r>
                <a:r>
                  <a:rPr lang="en-US" sz="20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aseline="-25000" dirty="0">
                    <a:effectLst/>
                    <a:latin typeface="Arial" panose="020B0604020202020204" pitchFamily="34" charset="0"/>
                    <a:ea typeface="Times New Roman" panose="02020603050405020304" pitchFamily="18" charset="0"/>
                    <a:cs typeface="Times New Roman" panose="02020603050405020304" pitchFamily="18" charset="0"/>
                  </a:rPr>
                  <a:t>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 (σ'</a:t>
                </a:r>
                <a:r>
                  <a:rPr lang="en-US" sz="2000" baseline="-25000" dirty="0">
                    <a:effectLst/>
                    <a:latin typeface="Arial" panose="020B0604020202020204" pitchFamily="34" charset="0"/>
                    <a:ea typeface="Times New Roman" panose="02020603050405020304" pitchFamily="18" charset="0"/>
                    <a:cs typeface="Times New Roman" panose="02020603050405020304" pitchFamily="18" charset="0"/>
                  </a:rPr>
                  <a:t>x</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 σ'</a:t>
                </a:r>
                <a:r>
                  <a:rPr lang="en-US" sz="2000" baseline="-25000" dirty="0">
                    <a:effectLst/>
                    <a:latin typeface="Arial" panose="020B0604020202020204" pitchFamily="34" charset="0"/>
                    <a:ea typeface="Times New Roman" panose="02020603050405020304" pitchFamily="18" charset="0"/>
                    <a:cs typeface="Times New Roman" panose="02020603050405020304" pitchFamily="18" charset="0"/>
                  </a:rPr>
                  <a:t>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 σ'</a:t>
                </a:r>
                <a:r>
                  <a:rPr lang="en-US" sz="2000" baseline="-25000" dirty="0">
                    <a:effectLst/>
                    <a:latin typeface="Arial" panose="020B0604020202020204" pitchFamily="34" charset="0"/>
                    <a:ea typeface="Times New Roman" panose="02020603050405020304" pitchFamily="18" charset="0"/>
                    <a:cs typeface="Times New Roman" panose="02020603050405020304" pitchFamily="18" charset="0"/>
                  </a:rPr>
                  <a:t>z</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 3</a:t>
                </a:r>
                <a:endParaRPr lang="en-CA"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D897177E-2318-45CF-A3EB-DDC2033D8FC7}"/>
                  </a:ext>
                </a:extLst>
              </p:cNvPr>
              <p:cNvSpPr txBox="1">
                <a:spLocks noRot="1" noChangeAspect="1" noMove="1" noResize="1" noEditPoints="1" noAdjustHandles="1" noChangeArrowheads="1" noChangeShapeType="1" noTextEdit="1"/>
              </p:cNvSpPr>
              <p:nvPr/>
            </p:nvSpPr>
            <p:spPr>
              <a:xfrm>
                <a:off x="1117600" y="5251903"/>
                <a:ext cx="5664300" cy="1035027"/>
              </a:xfrm>
              <a:prstGeom prst="rect">
                <a:avLst/>
              </a:prstGeom>
              <a:blipFill>
                <a:blip r:embed="rId6"/>
                <a:stretch>
                  <a:fillRect b="-10651"/>
                </a:stretch>
              </a:blipFill>
            </p:spPr>
            <p:txBody>
              <a:bodyPr/>
              <a:lstStyle/>
              <a:p>
                <a:r>
                  <a:rPr lang="en-CA">
                    <a:noFill/>
                  </a:rPr>
                  <a:t> </a:t>
                </a:r>
              </a:p>
            </p:txBody>
          </p:sp>
        </mc:Fallback>
      </mc:AlternateContent>
      <p:pic>
        <p:nvPicPr>
          <p:cNvPr id="15" name="Picture 14">
            <a:extLst>
              <a:ext uri="{FF2B5EF4-FFF2-40B4-BE49-F238E27FC236}">
                <a16:creationId xmlns:a16="http://schemas.microsoft.com/office/drawing/2014/main" id="{48FB514C-3E5C-4368-B9DE-009BED7B9759}"/>
              </a:ext>
            </a:extLst>
          </p:cNvPr>
          <p:cNvPicPr>
            <a:picLocks noChangeAspect="1"/>
          </p:cNvPicPr>
          <p:nvPr/>
        </p:nvPicPr>
        <p:blipFill>
          <a:blip r:embed="rId7"/>
          <a:stretch>
            <a:fillRect/>
          </a:stretch>
        </p:blipFill>
        <p:spPr>
          <a:xfrm>
            <a:off x="7471527" y="735923"/>
            <a:ext cx="5557286" cy="4438420"/>
          </a:xfrm>
          <a:prstGeom prst="rect">
            <a:avLst/>
          </a:prstGeom>
        </p:spPr>
      </p:pic>
    </p:spTree>
    <p:extLst>
      <p:ext uri="{BB962C8B-B14F-4D97-AF65-F5344CB8AC3E}">
        <p14:creationId xmlns:p14="http://schemas.microsoft.com/office/powerpoint/2010/main" val="2933161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1306300" cy="523220"/>
          </a:xfrm>
          <a:prstGeom prst="rect">
            <a:avLst/>
          </a:prstGeom>
        </p:spPr>
        <p:txBody>
          <a:bodyPr wrap="none">
            <a:spAutoFit/>
          </a:bodyPr>
          <a:lstStyle/>
          <a:p>
            <a:r>
              <a:rPr lang="en-US" sz="2800" b="1" dirty="0">
                <a:solidFill>
                  <a:schemeClr val="bg1"/>
                </a:solidFill>
                <a:latin typeface="+mj-lt"/>
              </a:rPr>
              <a:t>3. Dynamic total stress analysis: VERSAT-2D finite element model</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8</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025" name="Picture 34" descr="Chart&#10;&#10;Description automatically generated">
            <a:extLst>
              <a:ext uri="{FF2B5EF4-FFF2-40B4-BE49-F238E27FC236}">
                <a16:creationId xmlns:a16="http://schemas.microsoft.com/office/drawing/2014/main" id="{BA264362-A54C-4B2E-9B03-B4A56E9D3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4" r="154"/>
          <a:stretch>
            <a:fillRect/>
          </a:stretch>
        </p:blipFill>
        <p:spPr bwMode="auto">
          <a:xfrm>
            <a:off x="915580" y="1166175"/>
            <a:ext cx="12900840" cy="31126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96C7D9-03A3-427B-9577-6E392780829B}"/>
              </a:ext>
            </a:extLst>
          </p:cNvPr>
          <p:cNvSpPr>
            <a:spLocks noChangeArrowheads="1"/>
          </p:cNvSpPr>
          <p:nvPr/>
        </p:nvSpPr>
        <p:spPr bwMode="auto">
          <a:xfrm>
            <a:off x="1209448" y="4269118"/>
            <a:ext cx="105616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VERSAT-2D finite element model with finite element grids, soil and rock zones, reservoir water level and phreatic surface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7258 nodes and 7072 elements</a:t>
            </a:r>
          </a:p>
          <a:p>
            <a:pPr marL="342900" indent="-342900" eaLnBrk="0" hangingPunct="0">
              <a:buFont typeface="Arial" panose="020B0604020202020204" pitchFamily="34" charset="0"/>
              <a:buChar char="•"/>
            </a:pPr>
            <a:r>
              <a:rPr kumimoji="0" lang="en-US" altLang="en-US" sz="2000" b="1" i="0" u="none" strike="noStrike" cap="none" normalizeH="0" baseline="0" dirty="0">
                <a:ln>
                  <a:noFill/>
                </a:ln>
                <a:solidFill>
                  <a:schemeClr val="tx1"/>
                </a:solidFill>
                <a:effectLst/>
                <a:latin typeface="Arial" panose="020B0604020202020204" pitchFamily="34" charset="0"/>
              </a:rPr>
              <a:t>Static stress analysis</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457200" indent="-457200" eaLnBrk="0" hangingPunct="0">
              <a:buFont typeface="+mj-lt"/>
              <a:buAutoNum type="arabicPeriod"/>
            </a:pPr>
            <a:r>
              <a:rPr kumimoji="0" lang="en-US" altLang="en-US" sz="2000" b="0" i="0" u="none" strike="noStrike" cap="none" normalizeH="0" baseline="0" dirty="0">
                <a:ln>
                  <a:noFill/>
                </a:ln>
                <a:solidFill>
                  <a:schemeClr val="tx1"/>
                </a:solidFill>
                <a:effectLst/>
                <a:latin typeface="Arial" panose="020B0604020202020204" pitchFamily="34" charset="0"/>
              </a:rPr>
              <a:t>building the dam in layers </a:t>
            </a:r>
          </a:p>
          <a:p>
            <a:pPr marL="800100" lvl="1" indent="-342900" eaLnBrk="0" hangingPunct="0">
              <a:buFont typeface="Wingdings" panose="05000000000000000000" pitchFamily="2" charset="2"/>
              <a:buChar char="Ø"/>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5 m thick each layer, vertically consisting of five 1-m high soil elements in the layer and horizontally including all elements across the dam</a:t>
            </a:r>
          </a:p>
          <a:p>
            <a:pPr marL="800100" lvl="1" indent="-342900" eaLnBrk="0" hangingPunct="0">
              <a:buFont typeface="Wingdings" panose="05000000000000000000" pitchFamily="2" charset="2"/>
              <a:buChar char="Ø"/>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The stress-level dependent elasticity moduli (soil stiffness) are updated after each 5-m thick layer is added onto the model. </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457200" indent="-457200" eaLnBrk="0" hangingPunct="0">
              <a:buFont typeface="+mj-lt"/>
              <a:buAutoNum type="arabicPeriod"/>
            </a:pPr>
            <a:r>
              <a:rPr lang="en-US" altLang="en-US" sz="2000" dirty="0">
                <a:latin typeface="Arial" panose="020B0604020202020204" pitchFamily="34" charset="0"/>
              </a:rPr>
              <a:t>Add reservoir water and hydrostatic pore water pressures in the dam</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6683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E1DB"/>
        </a:solidFill>
        <a:effectLst/>
      </p:bgPr>
    </p:bg>
    <p:spTree>
      <p:nvGrpSpPr>
        <p:cNvPr id="1" name=""/>
        <p:cNvGrpSpPr/>
        <p:nvPr/>
      </p:nvGrpSpPr>
      <p:grpSpPr>
        <a:xfrm>
          <a:off x="0" y="0"/>
          <a:ext cx="0" cy="0"/>
          <a:chOff x="0" y="0"/>
          <a:chExt cx="0" cy="0"/>
        </a:xfrm>
      </p:grpSpPr>
      <p:sp>
        <p:nvSpPr>
          <p:cNvPr id="17410" name="Rectangle 2"/>
          <p:cNvSpPr>
            <a:spLocks noChangeAspect="1" noChangeArrowheads="1" noChangeShapeType="1"/>
          </p:cNvSpPr>
          <p:nvPr/>
        </p:nvSpPr>
        <p:spPr bwMode="auto">
          <a:xfrm rot="-5400000">
            <a:off x="-3427820" y="3429000"/>
            <a:ext cx="777240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17411" name="Rectangle 3"/>
          <p:cNvSpPr>
            <a:spLocks noChangeAspect="1" noChangeArrowheads="1" noChangeShapeType="1"/>
          </p:cNvSpPr>
          <p:nvPr/>
        </p:nvSpPr>
        <p:spPr bwMode="auto">
          <a:xfrm>
            <a:off x="915580" y="0"/>
            <a:ext cx="12902020" cy="914400"/>
          </a:xfrm>
          <a:prstGeom prst="rect">
            <a:avLst/>
          </a:prstGeom>
          <a:solidFill>
            <a:srgbClr val="C0C0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CA" dirty="0"/>
          </a:p>
        </p:txBody>
      </p:sp>
      <p:sp>
        <p:nvSpPr>
          <p:cNvPr id="9" name="Rectangle 11"/>
          <p:cNvSpPr>
            <a:spLocks noChangeArrowheads="1"/>
          </p:cNvSpPr>
          <p:nvPr/>
        </p:nvSpPr>
        <p:spPr bwMode="auto">
          <a:xfrm rot="-5400000">
            <a:off x="-1799772" y="3470702"/>
            <a:ext cx="43797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r>
              <a:rPr lang="en-US" altLang="en-US" sz="1200" dirty="0"/>
              <a:t>                    2022 VGS Symposium Presentation by  Dr. G. Wu</a:t>
            </a:r>
          </a:p>
          <a:p>
            <a:pPr marL="457200" lvl="1" indent="0"/>
            <a:r>
              <a:rPr lang="en-US" b="1" dirty="0"/>
              <a:t>Case Study of the Austrian Dam under the 1989 Loma Prieta Earthquake</a:t>
            </a:r>
            <a:endParaRPr lang="en-US" altLang="en-US" sz="1200" dirty="0"/>
          </a:p>
        </p:txBody>
      </p:sp>
      <p:pic>
        <p:nvPicPr>
          <p:cNvPr id="10" name="Picture 9">
            <a:extLst>
              <a:ext uri="{FF2B5EF4-FFF2-40B4-BE49-F238E27FC236}">
                <a16:creationId xmlns:a16="http://schemas.microsoft.com/office/drawing/2014/main" id="{397D4A86-D020-4CA8-AB5E-8A2817DF4B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25" y="134934"/>
            <a:ext cx="1272063" cy="644532"/>
          </a:xfrm>
          <a:prstGeom prst="rect">
            <a:avLst/>
          </a:prstGeom>
          <a:noFill/>
        </p:spPr>
      </p:pic>
      <p:sp>
        <p:nvSpPr>
          <p:cNvPr id="7" name="Rectangle 6">
            <a:extLst>
              <a:ext uri="{FF2B5EF4-FFF2-40B4-BE49-F238E27FC236}">
                <a16:creationId xmlns:a16="http://schemas.microsoft.com/office/drawing/2014/main" id="{5B428FD1-94D0-4668-9627-360EFED2D9B4}"/>
              </a:ext>
            </a:extLst>
          </p:cNvPr>
          <p:cNvSpPr/>
          <p:nvPr/>
        </p:nvSpPr>
        <p:spPr>
          <a:xfrm>
            <a:off x="1719908" y="256246"/>
            <a:ext cx="11232562" cy="523220"/>
          </a:xfrm>
          <a:prstGeom prst="rect">
            <a:avLst/>
          </a:prstGeom>
        </p:spPr>
        <p:txBody>
          <a:bodyPr wrap="none">
            <a:spAutoFit/>
          </a:bodyPr>
          <a:lstStyle/>
          <a:p>
            <a:r>
              <a:rPr lang="en-US" sz="2800" b="1" dirty="0">
                <a:solidFill>
                  <a:schemeClr val="bg1"/>
                </a:solidFill>
                <a:latin typeface="+mj-lt"/>
              </a:rPr>
              <a:t>3. Dynamic total stress analysis: S</a:t>
            </a:r>
            <a:r>
              <a:rPr lang="en-US" sz="2800" b="1" baseline="-25000" dirty="0">
                <a:solidFill>
                  <a:schemeClr val="bg1"/>
                </a:solidFill>
                <a:latin typeface="+mj-lt"/>
              </a:rPr>
              <a:t>u</a:t>
            </a:r>
            <a:r>
              <a:rPr lang="en-US" sz="2800" b="1" dirty="0">
                <a:solidFill>
                  <a:schemeClr val="bg1"/>
                </a:solidFill>
                <a:latin typeface="+mj-lt"/>
              </a:rPr>
              <a:t> distribution in saturated fills</a:t>
            </a:r>
          </a:p>
        </p:txBody>
      </p:sp>
      <p:sp>
        <p:nvSpPr>
          <p:cNvPr id="2" name="Rectangle 2">
            <a:extLst>
              <a:ext uri="{FF2B5EF4-FFF2-40B4-BE49-F238E27FC236}">
                <a16:creationId xmlns:a16="http://schemas.microsoft.com/office/drawing/2014/main" id="{0353949B-F126-4590-8273-639ACB35E941}"/>
              </a:ext>
            </a:extLst>
          </p:cNvPr>
          <p:cNvSpPr>
            <a:spLocks noChangeArrowheads="1"/>
          </p:cNvSpPr>
          <p:nvPr/>
        </p:nvSpPr>
        <p:spPr bwMode="auto">
          <a:xfrm>
            <a:off x="3403435" y="68369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5" name="Slide Number Placeholder 4">
            <a:extLst>
              <a:ext uri="{FF2B5EF4-FFF2-40B4-BE49-F238E27FC236}">
                <a16:creationId xmlns:a16="http://schemas.microsoft.com/office/drawing/2014/main" id="{B81E4FF4-AF9E-4E51-A668-09C57F729252}"/>
              </a:ext>
            </a:extLst>
          </p:cNvPr>
          <p:cNvSpPr>
            <a:spLocks noGrp="1"/>
          </p:cNvSpPr>
          <p:nvPr>
            <p:ph type="sldNum" sz="quarter" idx="12"/>
          </p:nvPr>
        </p:nvSpPr>
        <p:spPr/>
        <p:txBody>
          <a:bodyPr/>
          <a:lstStyle/>
          <a:p>
            <a:pPr>
              <a:defRPr/>
            </a:pPr>
            <a:fld id="{81EF143A-5F15-4142-9271-4DA157056821}" type="slidenum">
              <a:rPr lang="en-US" smtClean="0"/>
              <a:pPr>
                <a:defRPr/>
              </a:pPr>
              <a:t>9</a:t>
            </a:fld>
            <a:endParaRPr lang="en-US" dirty="0"/>
          </a:p>
        </p:txBody>
      </p:sp>
      <p:sp>
        <p:nvSpPr>
          <p:cNvPr id="3" name="Rectangle 2">
            <a:extLst>
              <a:ext uri="{FF2B5EF4-FFF2-40B4-BE49-F238E27FC236}">
                <a16:creationId xmlns:a16="http://schemas.microsoft.com/office/drawing/2014/main" id="{B129CDAB-B65E-496D-BD0A-4E83C1C2F200}"/>
              </a:ext>
            </a:extLst>
          </p:cNvPr>
          <p:cNvSpPr>
            <a:spLocks noChangeArrowheads="1"/>
          </p:cNvSpPr>
          <p:nvPr/>
        </p:nvSpPr>
        <p:spPr bwMode="auto">
          <a:xfrm>
            <a:off x="1223962" y="2034363"/>
            <a:ext cx="138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12" name="Picture 11">
            <a:extLst>
              <a:ext uri="{FF2B5EF4-FFF2-40B4-BE49-F238E27FC236}">
                <a16:creationId xmlns:a16="http://schemas.microsoft.com/office/drawing/2014/main" id="{B5EA7A8A-0BB6-47DF-AC0A-11D0AE893B40}"/>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60" y="4314658"/>
            <a:ext cx="10846132" cy="3193352"/>
          </a:xfrm>
          <a:prstGeom prst="rect">
            <a:avLst/>
          </a:prstGeom>
        </p:spPr>
      </p:pic>
      <p:pic>
        <p:nvPicPr>
          <p:cNvPr id="13" name="Picture 12">
            <a:extLst>
              <a:ext uri="{FF2B5EF4-FFF2-40B4-BE49-F238E27FC236}">
                <a16:creationId xmlns:a16="http://schemas.microsoft.com/office/drawing/2014/main" id="{046A992D-7384-4EF0-881B-C87D6F07E71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59" y="903514"/>
            <a:ext cx="10846133" cy="2982686"/>
          </a:xfrm>
          <a:prstGeom prst="rect">
            <a:avLst/>
          </a:prstGeom>
        </p:spPr>
      </p:pic>
      <p:sp>
        <p:nvSpPr>
          <p:cNvPr id="15" name="TextBox 14">
            <a:extLst>
              <a:ext uri="{FF2B5EF4-FFF2-40B4-BE49-F238E27FC236}">
                <a16:creationId xmlns:a16="http://schemas.microsoft.com/office/drawing/2014/main" id="{99A93046-FBE9-4708-9478-EDC8A7EAAAEF}"/>
              </a:ext>
            </a:extLst>
          </p:cNvPr>
          <p:cNvSpPr txBox="1"/>
          <p:nvPr/>
        </p:nvSpPr>
        <p:spPr>
          <a:xfrm>
            <a:off x="942159" y="1004957"/>
            <a:ext cx="5128441" cy="461665"/>
          </a:xfrm>
          <a:prstGeom prst="rect">
            <a:avLst/>
          </a:prstGeom>
          <a:noFill/>
        </p:spPr>
        <p:txBody>
          <a:bodyPr wrap="square">
            <a:spAutoFit/>
          </a:bodyPr>
          <a:lstStyle/>
          <a:p>
            <a:r>
              <a:rPr lang="en-US" sz="2400" b="1" dirty="0">
                <a:latin typeface="Arial" panose="020B0604020202020204" pitchFamily="34" charset="0"/>
                <a:ea typeface="Times New Roman" panose="02020603050405020304" pitchFamily="18" charset="0"/>
                <a:cs typeface="Times New Roman" panose="02020603050405020304" pitchFamily="18" charset="0"/>
              </a:rPr>
              <a:t>Effective vertical stress,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σ'</a:t>
            </a:r>
            <a:r>
              <a:rPr lang="en-US" sz="2400" b="1" baseline="-25000" dirty="0">
                <a:effectLst/>
                <a:latin typeface="Arial" panose="020B0604020202020204" pitchFamily="34" charset="0"/>
                <a:ea typeface="Times New Roman" panose="02020603050405020304" pitchFamily="18" charset="0"/>
                <a:cs typeface="Times New Roman" panose="02020603050405020304" pitchFamily="18" charset="0"/>
              </a:rPr>
              <a:t>y.</a:t>
            </a:r>
            <a:endParaRPr lang="en-US" sz="2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A72819A-4361-4CE9-8BD9-F42E6EAFD173}"/>
              </a:ext>
            </a:extLst>
          </p:cNvPr>
          <p:cNvSpPr txBox="1"/>
          <p:nvPr/>
        </p:nvSpPr>
        <p:spPr>
          <a:xfrm>
            <a:off x="942158" y="4358201"/>
            <a:ext cx="4747442" cy="1132811"/>
          </a:xfrm>
          <a:prstGeom prst="rect">
            <a:avLst/>
          </a:prstGeom>
          <a:noFill/>
        </p:spPr>
        <p:txBody>
          <a:bodyPr wrap="square">
            <a:spAutoFit/>
          </a:bodyPr>
          <a:lstStyle/>
          <a:p>
            <a:pPr>
              <a:lnSpc>
                <a:spcPct val="150000"/>
              </a:lnSpc>
            </a:pP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S</a:t>
            </a:r>
            <a:r>
              <a:rPr lang="en-US" sz="2400" b="1" baseline="-25000" dirty="0">
                <a:effectLst/>
                <a:latin typeface="Arial" panose="020B0604020202020204" pitchFamily="34" charset="0"/>
                <a:ea typeface="Times New Roman" panose="02020603050405020304" pitchFamily="18" charset="0"/>
                <a:cs typeface="Times New Roman" panose="02020603050405020304" pitchFamily="18" charset="0"/>
              </a:rPr>
              <a:t>u</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-ratio = S</a:t>
            </a:r>
            <a:r>
              <a:rPr lang="en-US" sz="2400" b="1" baseline="-25000" dirty="0">
                <a:effectLst/>
                <a:latin typeface="Arial" panose="020B0604020202020204" pitchFamily="34" charset="0"/>
                <a:ea typeface="Times New Roman" panose="02020603050405020304" pitchFamily="18" charset="0"/>
                <a:cs typeface="Times New Roman" panose="02020603050405020304" pitchFamily="18" charset="0"/>
              </a:rPr>
              <a:t>u</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/σ’</a:t>
            </a:r>
            <a:r>
              <a:rPr lang="en-US" sz="2400" b="1" baseline="-25000" dirty="0">
                <a:effectLst/>
                <a:latin typeface="Arial" panose="020B0604020202020204" pitchFamily="34" charset="0"/>
                <a:ea typeface="Times New Roman" panose="02020603050405020304" pitchFamily="18" charset="0"/>
                <a:cs typeface="Times New Roman" panose="02020603050405020304" pitchFamily="18" charset="0"/>
              </a:rPr>
              <a:t>y.</a:t>
            </a:r>
          </a:p>
          <a:p>
            <a:pPr>
              <a:lnSpc>
                <a:spcPct val="150000"/>
              </a:lnSpc>
            </a:pPr>
            <a:r>
              <a:rPr lang="en-CA" sz="2400" dirty="0">
                <a:effectLst/>
                <a:latin typeface="Times New Roman" panose="02020603050405020304" pitchFamily="18" charset="0"/>
                <a:ea typeface="Times New Roman" panose="02020603050405020304" pitchFamily="18" charset="0"/>
              </a:rPr>
              <a:t>using </a:t>
            </a:r>
            <a:r>
              <a:rPr lang="en-CA" sz="2400" b="1" dirty="0">
                <a:solidFill>
                  <a:srgbClr val="000000"/>
                </a:solidFill>
                <a:effectLst/>
                <a:latin typeface="Times New Roman" panose="02020603050405020304" pitchFamily="18" charset="0"/>
                <a:ea typeface="Times New Roman" panose="02020603050405020304" pitchFamily="18" charset="0"/>
              </a:rPr>
              <a:t>c = 14 kPa, </a:t>
            </a:r>
            <a:r>
              <a:rPr lang="en-CA"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CA" sz="2400" b="1" dirty="0">
                <a:solidFill>
                  <a:srgbClr val="000000"/>
                </a:solidFill>
                <a:effectLst/>
                <a:latin typeface="Times New Roman" panose="02020603050405020304" pitchFamily="18" charset="0"/>
                <a:ea typeface="Times New Roman" panose="02020603050405020304" pitchFamily="18" charset="0"/>
              </a:rPr>
              <a:t> = 22</a:t>
            </a:r>
            <a:r>
              <a:rPr lang="en-CA"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en-US" sz="2400"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996491"/>
      </p:ext>
    </p:extLst>
  </p:cSld>
  <p:clrMapOvr>
    <a:masterClrMapping/>
  </p:clrMapOvr>
  <p:transition/>
</p:sld>
</file>

<file path=ppt/theme/theme1.xml><?xml version="1.0" encoding="utf-8"?>
<a:theme xmlns:a="http://schemas.openxmlformats.org/drawingml/2006/main" name="Wutec_Template">
  <a:themeElements>
    <a:clrScheme name="Wute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utec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te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ute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ute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ute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ute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ute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ute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ute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ute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ute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ute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ute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Wutec_Template</Template>
  <TotalTime>3979</TotalTime>
  <Words>2359</Words>
  <Application>Microsoft Office PowerPoint</Application>
  <PresentationFormat>Custom</PresentationFormat>
  <Paragraphs>225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Calibri</vt:lpstr>
      <vt:lpstr>Cambria Math</vt:lpstr>
      <vt:lpstr>Times New Roman</vt:lpstr>
      <vt:lpstr>Wingdings</vt:lpstr>
      <vt:lpstr>Wutec_Template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Wutec Geotechnical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Wutec Geot Int</dc:creator>
  <cp:lastModifiedBy>Wu, Guoxi</cp:lastModifiedBy>
  <cp:revision>330</cp:revision>
  <cp:lastPrinted>2022-09-01T16:31:52Z</cp:lastPrinted>
  <dcterms:created xsi:type="dcterms:W3CDTF">2008-06-12T05:46:10Z</dcterms:created>
  <dcterms:modified xsi:type="dcterms:W3CDTF">2022-09-01T16:37:37Z</dcterms:modified>
</cp:coreProperties>
</file>