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6" r:id="rId2"/>
    <p:sldId id="262" r:id="rId3"/>
    <p:sldId id="263" r:id="rId4"/>
    <p:sldId id="268" r:id="rId5"/>
    <p:sldId id="265" r:id="rId6"/>
    <p:sldId id="264" r:id="rId7"/>
    <p:sldId id="267" r:id="rId8"/>
    <p:sldId id="269" r:id="rId9"/>
    <p:sldId id="270" r:id="rId10"/>
    <p:sldId id="277" r:id="rId11"/>
    <p:sldId id="271" r:id="rId12"/>
    <p:sldId id="272" r:id="rId13"/>
    <p:sldId id="273" r:id="rId14"/>
    <p:sldId id="275" r:id="rId15"/>
    <p:sldId id="274" r:id="rId16"/>
    <p:sldId id="276" r:id="rId17"/>
    <p:sldId id="278" r:id="rId18"/>
    <p:sldId id="279" r:id="rId19"/>
    <p:sldId id="280" r:id="rId20"/>
    <p:sldId id="28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37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71AD92-7AFB-4DFC-8BE7-F7DBBBDCED4D}" type="datetimeFigureOut">
              <a:rPr lang="en-US" smtClean="0"/>
              <a:t>3/9/2024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BCD938-AFF6-4D81-9270-724576BF7E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774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CD938-AFF6-4D81-9270-724576BF7E0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49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CD938-AFF6-4D81-9270-724576BF7E0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49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CD938-AFF6-4D81-9270-724576BF7E0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499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CD938-AFF6-4D81-9270-724576BF7E0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49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CD938-AFF6-4D81-9270-724576BF7E0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49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CD938-AFF6-4D81-9270-724576BF7E0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49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363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8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220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955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000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724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08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822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38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425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781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0297E-BF35-45D6-94F7-715D66BF7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000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tm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tm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tm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wutecgeo.com/documents/VERSAT-2D_OPEN.zip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17943" y="457200"/>
            <a:ext cx="83164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cap="all" dirty="0">
                <a:solidFill>
                  <a:srgbClr val="FF0000"/>
                </a:solidFill>
              </a:rPr>
              <a:t>Step-by-step Procedures </a:t>
            </a:r>
            <a:r>
              <a:rPr lang="en-US" b="1" cap="all" dirty="0" smtClean="0">
                <a:solidFill>
                  <a:srgbClr val="FF0000"/>
                </a:solidFill>
              </a:rPr>
              <a:t> </a:t>
            </a:r>
            <a:r>
              <a:rPr lang="en-US" b="1" cap="all" dirty="0" smtClean="0">
                <a:solidFill>
                  <a:srgbClr val="FF0000"/>
                </a:solidFill>
              </a:rPr>
              <a:t>FOR</a:t>
            </a:r>
            <a:r>
              <a:rPr lang="en-US" dirty="0" smtClean="0">
                <a:solidFill>
                  <a:srgbClr val="FF0000"/>
                </a:solidFill>
              </a:rPr>
              <a:t>: </a:t>
            </a:r>
            <a:endParaRPr lang="en-US" dirty="0" smtClean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 smtClean="0"/>
              <a:t>making </a:t>
            </a:r>
            <a:r>
              <a:rPr lang="en-US" dirty="0" smtClean="0"/>
              <a:t>the finite element model </a:t>
            </a:r>
            <a:r>
              <a:rPr lang="en-US" dirty="0" smtClean="0"/>
              <a:t>of the </a:t>
            </a:r>
            <a:r>
              <a:rPr lang="en-US" b="1" dirty="0" smtClean="0"/>
              <a:t>Upper San Fernando </a:t>
            </a:r>
            <a:r>
              <a:rPr lang="en-US" b="1" dirty="0" smtClean="0"/>
              <a:t>Dam</a:t>
            </a:r>
          </a:p>
          <a:p>
            <a:r>
              <a:rPr lang="en-US" dirty="0" smtClean="0"/>
              <a:t>                                          </a:t>
            </a:r>
            <a:endParaRPr lang="en-US" dirty="0"/>
          </a:p>
          <a:p>
            <a:r>
              <a:rPr lang="en-US" dirty="0" smtClean="0"/>
              <a:t>Step 0:  Sketch on paper for five soil units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7887"/>
            <a:ext cx="9144000" cy="371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20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228600"/>
            <a:ext cx="8534400" cy="543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r>
              <a:rPr lang="en-US" b="1" dirty="0"/>
              <a:t>. Assign soil unit no. for all zones; Define soil parameters, Adjust D/S layer thickness, Set </a:t>
            </a:r>
            <a:r>
              <a:rPr lang="en-US" b="1" dirty="0" smtClean="0"/>
              <a:t>RUNs (layers, water tables, etc.), </a:t>
            </a:r>
            <a:r>
              <a:rPr lang="en-US" b="1" dirty="0"/>
              <a:t>boundary, water </a:t>
            </a:r>
            <a:r>
              <a:rPr lang="en-US" b="1" dirty="0" smtClean="0"/>
              <a:t>loads (in RUN4)</a:t>
            </a:r>
            <a:r>
              <a:rPr lang="en-US" dirty="0" smtClean="0"/>
              <a:t>(</a:t>
            </a:r>
            <a:r>
              <a:rPr lang="en-US" dirty="0"/>
              <a:t>5).  </a:t>
            </a:r>
            <a:endParaRPr lang="en-US" dirty="0" smtClean="0"/>
          </a:p>
          <a:p>
            <a:pPr>
              <a:spcBef>
                <a:spcPts val="600"/>
              </a:spcBef>
            </a:pPr>
            <a:r>
              <a:rPr lang="en-US" dirty="0" smtClean="0"/>
              <a:t>(6)  Under </a:t>
            </a:r>
            <a:r>
              <a:rPr lang="en-US" b="1" dirty="0">
                <a:solidFill>
                  <a:srgbClr val="FF0000"/>
                </a:solidFill>
              </a:rPr>
              <a:t>DEFINE</a:t>
            </a:r>
            <a:r>
              <a:rPr lang="en-US" dirty="0"/>
              <a:t>  </a:t>
            </a:r>
            <a:r>
              <a:rPr lang="en-US" dirty="0" smtClean="0"/>
              <a:t>=&gt; Input </a:t>
            </a:r>
            <a:r>
              <a:rPr lang="en-US" dirty="0"/>
              <a:t>material parameters, as per table below  [APPLY ALL]</a:t>
            </a:r>
          </a:p>
          <a:p>
            <a:r>
              <a:rPr lang="en-US" dirty="0"/>
              <a:t>        </a:t>
            </a:r>
            <a:r>
              <a:rPr lang="en-US" sz="1600" dirty="0"/>
              <a:t>(use Kg/3 and Kb/3 for static analysis;  use the same parameters for No. 2 and No. 6)</a:t>
            </a:r>
          </a:p>
          <a:p>
            <a:endParaRPr lang="en-US" dirty="0"/>
          </a:p>
          <a:p>
            <a:r>
              <a:rPr lang="en-US" dirty="0" smtClean="0"/>
              <a:t>        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(7). </a:t>
            </a:r>
            <a:r>
              <a:rPr lang="en-US" dirty="0"/>
              <a:t>under </a:t>
            </a:r>
            <a:r>
              <a:rPr lang="en-US" b="1" dirty="0">
                <a:solidFill>
                  <a:srgbClr val="FF0000"/>
                </a:solidFill>
              </a:rPr>
              <a:t>DEFINE  =&gt; </a:t>
            </a:r>
            <a:r>
              <a:rPr lang="en-US" dirty="0"/>
              <a:t>setup static analysis =&gt;  </a:t>
            </a:r>
            <a:r>
              <a:rPr lang="en-US" dirty="0" smtClean="0"/>
              <a:t>click “NEW RUN” to setup RUN 2, 3, and 4</a:t>
            </a:r>
          </a:p>
          <a:p>
            <a:r>
              <a:rPr lang="en-US" dirty="0"/>
              <a:t> </a:t>
            </a:r>
            <a:r>
              <a:rPr lang="en-US" dirty="0" smtClean="0"/>
              <a:t>     (see USF_4-FINAL.sta for more details on sequence of static analysis, RUN 1, 2, 3, &amp;4)</a:t>
            </a:r>
          </a:p>
          <a:p>
            <a:r>
              <a:rPr lang="en-US" dirty="0" smtClean="0"/>
              <a:t>(8). re-load setting file:  “</a:t>
            </a:r>
            <a:r>
              <a:rPr lang="en-US" i="1" dirty="0">
                <a:solidFill>
                  <a:srgbClr val="C00000"/>
                </a:solidFill>
              </a:rPr>
              <a:t>USF_m_1.log”</a:t>
            </a:r>
            <a:r>
              <a:rPr lang="en-US" dirty="0">
                <a:solidFill>
                  <a:srgbClr val="C00000"/>
                </a:solidFill>
              </a:rPr>
              <a:t> </a:t>
            </a:r>
            <a:endParaRPr lang="en-US" dirty="0" smtClean="0"/>
          </a:p>
          <a:p>
            <a:r>
              <a:rPr lang="en-US" dirty="0" smtClean="0"/>
              <a:t>     Under </a:t>
            </a:r>
            <a:r>
              <a:rPr lang="en-US" b="1" dirty="0" smtClean="0">
                <a:solidFill>
                  <a:srgbClr val="FF0000"/>
                </a:solidFill>
              </a:rPr>
              <a:t>TOOLS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=&gt;  Assign boundary …; snap two nodes at the base to assign “fixed”;</a:t>
            </a:r>
          </a:p>
          <a:p>
            <a:r>
              <a:rPr lang="en-US" dirty="0" smtClean="0"/>
              <a:t>     also do two side boundaries (“free Y”); refresh view with “Show boundary..” ON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9200"/>
            <a:ext cx="9144000" cy="1418800"/>
          </a:xfrm>
          <a:prstGeom prst="rect">
            <a:avLst/>
          </a:prstGeom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10</a:t>
            </a:fld>
            <a:endParaRPr lang="en-US"/>
          </a:p>
        </p:txBody>
      </p:sp>
      <p:pic>
        <p:nvPicPr>
          <p:cNvPr id="12" name="Picture 11" descr="Screen Clippi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3"/>
          <a:stretch/>
        </p:blipFill>
        <p:spPr>
          <a:xfrm>
            <a:off x="761254" y="1478280"/>
            <a:ext cx="8230346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69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04800"/>
            <a:ext cx="8763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r>
              <a:rPr lang="en-US" b="1" dirty="0"/>
              <a:t>. Assign soil </a:t>
            </a:r>
            <a:r>
              <a:rPr lang="en-US" b="1" dirty="0" smtClean="0"/>
              <a:t>unit no. for all zones; Define soil parameters, </a:t>
            </a:r>
            <a:r>
              <a:rPr lang="en-US" b="1" dirty="0"/>
              <a:t>Adjust D/S layer </a:t>
            </a:r>
            <a:r>
              <a:rPr lang="en-US" b="1" dirty="0" smtClean="0"/>
              <a:t>thickness, </a:t>
            </a:r>
          </a:p>
          <a:p>
            <a:r>
              <a:rPr lang="en-US" b="1" dirty="0" smtClean="0"/>
              <a:t>Set RUNs </a:t>
            </a:r>
            <a:r>
              <a:rPr lang="en-US" b="1" dirty="0"/>
              <a:t>(layers, water tables, etc.), boundary, water loads (in RUN4)</a:t>
            </a:r>
          </a:p>
          <a:p>
            <a:r>
              <a:rPr lang="en-US" dirty="0" smtClean="0"/>
              <a:t>(9).  In RUN4,  apply water loads on the model surface under the reservoir </a:t>
            </a:r>
          </a:p>
          <a:p>
            <a:r>
              <a:rPr lang="en-US" dirty="0"/>
              <a:t>	</a:t>
            </a:r>
            <a:r>
              <a:rPr lang="en-US" dirty="0" smtClean="0"/>
              <a:t>note:  pressure values = 9.81 x water head from reservoir to the surface.</a:t>
            </a:r>
          </a:p>
          <a:p>
            <a:r>
              <a:rPr lang="en-US" dirty="0" smtClean="0"/>
              <a:t>      (a). under </a:t>
            </a:r>
            <a:r>
              <a:rPr lang="en-US" b="1" dirty="0" smtClean="0">
                <a:solidFill>
                  <a:srgbClr val="FF0000"/>
                </a:solidFill>
              </a:rPr>
              <a:t>TOOLS=&gt; </a:t>
            </a:r>
            <a:r>
              <a:rPr lang="en-US" dirty="0" smtClean="0"/>
              <a:t>Apply distributed load, snaps nodes N2, N3, and enter two pressure</a:t>
            </a:r>
          </a:p>
          <a:p>
            <a:r>
              <a:rPr lang="en-US" dirty="0" smtClean="0"/>
              <a:t>      values of “156.0” that normal to the surface;  </a:t>
            </a:r>
          </a:p>
          <a:p>
            <a:r>
              <a:rPr lang="en-US" dirty="0"/>
              <a:t> </a:t>
            </a:r>
            <a:r>
              <a:rPr lang="en-US" dirty="0" smtClean="0"/>
              <a:t>      (b). also for N3, N4 with “156.0” and “39.1” as values; </a:t>
            </a:r>
          </a:p>
          <a:p>
            <a:r>
              <a:rPr lang="en-US" dirty="0"/>
              <a:t> </a:t>
            </a:r>
            <a:r>
              <a:rPr lang="en-US" dirty="0" smtClean="0"/>
              <a:t>      (c).  also for N4, N1078 with “39.1” and “0” as values.  </a:t>
            </a:r>
          </a:p>
          <a:p>
            <a:r>
              <a:rPr lang="en-US" dirty="0"/>
              <a:t> </a:t>
            </a:r>
            <a:r>
              <a:rPr lang="en-US" dirty="0" smtClean="0"/>
              <a:t>           Refresh view with “show load vectors” ON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(10) </a:t>
            </a:r>
            <a:r>
              <a:rPr lang="en-US" dirty="0"/>
              <a:t>under </a:t>
            </a:r>
            <a:r>
              <a:rPr lang="en-US" b="1" dirty="0">
                <a:solidFill>
                  <a:srgbClr val="FF0000"/>
                </a:solidFill>
              </a:rPr>
              <a:t>File</a:t>
            </a:r>
            <a:r>
              <a:rPr lang="en-US" dirty="0"/>
              <a:t>, SAVE model data to “</a:t>
            </a:r>
            <a:r>
              <a:rPr lang="en-US" i="1" dirty="0" smtClean="0">
                <a:solidFill>
                  <a:srgbClr val="C00000"/>
                </a:solidFill>
              </a:rPr>
              <a:t>USF_4_FINAL.sta</a:t>
            </a:r>
            <a:r>
              <a:rPr lang="en-US" dirty="0" smtClean="0"/>
              <a:t>”;  ready for RUN</a:t>
            </a: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894455"/>
            <a:ext cx="8309994" cy="3049145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47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81000"/>
            <a:ext cx="8763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4. Final Check &amp; RUN </a:t>
            </a:r>
          </a:p>
          <a:p>
            <a:r>
              <a:rPr lang="en-US" dirty="0" smtClean="0"/>
              <a:t>(1). Check model  RUN3:</a:t>
            </a:r>
          </a:p>
          <a:p>
            <a:r>
              <a:rPr lang="en-US" dirty="0" smtClean="0"/>
              <a:t>        re-load setting file:  “</a:t>
            </a:r>
            <a:r>
              <a:rPr lang="en-US" i="1" dirty="0" smtClean="0">
                <a:solidFill>
                  <a:srgbClr val="C00000"/>
                </a:solidFill>
              </a:rPr>
              <a:t>USF_Model.log”</a:t>
            </a:r>
            <a:r>
              <a:rPr lang="en-US" dirty="0" smtClean="0">
                <a:solidFill>
                  <a:srgbClr val="C00000"/>
                </a:solidFill>
              </a:rPr>
              <a:t> ;</a:t>
            </a:r>
            <a:endParaRPr lang="en-US" dirty="0" smtClean="0"/>
          </a:p>
          <a:p>
            <a:r>
              <a:rPr lang="en-US" dirty="0" smtClean="0"/>
              <a:t>        refresh </a:t>
            </a:r>
            <a:r>
              <a:rPr lang="en-US" dirty="0"/>
              <a:t>view with “Show layers by color” </a:t>
            </a:r>
            <a:r>
              <a:rPr lang="en-US" dirty="0" smtClean="0"/>
              <a:t>“Show boundary..”, “Show load vectors” </a:t>
            </a:r>
          </a:p>
          <a:p>
            <a:r>
              <a:rPr lang="en-US" dirty="0"/>
              <a:t>	</a:t>
            </a:r>
            <a:r>
              <a:rPr lang="en-US" dirty="0" smtClean="0"/>
              <a:t> and “Show water </a:t>
            </a:r>
            <a:r>
              <a:rPr lang="en-US" dirty="0" err="1" smtClean="0"/>
              <a:t>leel</a:t>
            </a:r>
            <a:r>
              <a:rPr lang="en-US" dirty="0" smtClean="0"/>
              <a:t>” “Show x, y axis” ON</a:t>
            </a:r>
          </a:p>
          <a:p>
            <a:endParaRPr lang="en-US" dirty="0"/>
          </a:p>
          <a:p>
            <a:r>
              <a:rPr lang="en-US" dirty="0" smtClean="0"/>
              <a:t>  Note:  RUN2 </a:t>
            </a:r>
            <a:r>
              <a:rPr lang="en-US" dirty="0"/>
              <a:t>only applies </a:t>
            </a:r>
            <a:r>
              <a:rPr lang="en-US" dirty="0" smtClean="0"/>
              <a:t>the water table (blue line in the figure below) in 4 increments.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67000"/>
            <a:ext cx="9144000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19 February 2017</a:t>
            </a:r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10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3863"/>
            <a:ext cx="9144000" cy="272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1000" y="381000"/>
            <a:ext cx="8763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4. Final Check &amp;&amp; RUN    </a:t>
            </a:r>
            <a:endParaRPr lang="en-US" dirty="0" smtClean="0"/>
          </a:p>
          <a:p>
            <a:r>
              <a:rPr lang="en-US" dirty="0" smtClean="0"/>
              <a:t>(2).  Check RUN4 (apply new water table in blue and water loads, both in 6 increments)</a:t>
            </a:r>
          </a:p>
          <a:p>
            <a:r>
              <a:rPr lang="en-US" dirty="0" smtClean="0"/>
              <a:t>(3).  Check soil parameters under RUN1 (they will be carried forward, unless reassigned!!)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(4). Run </a:t>
            </a:r>
            <a:r>
              <a:rPr lang="en-US" b="1" dirty="0" smtClean="0"/>
              <a:t>versat-s2d</a:t>
            </a:r>
            <a:r>
              <a:rPr lang="en-US" dirty="0" smtClean="0"/>
              <a:t> with 4 RUNs</a:t>
            </a:r>
          </a:p>
          <a:p>
            <a:r>
              <a:rPr lang="en-US" dirty="0"/>
              <a:t> </a:t>
            </a:r>
            <a:r>
              <a:rPr lang="en-US" dirty="0" smtClean="0"/>
              <a:t>      (a)  Enter PW and Connect Now</a:t>
            </a:r>
          </a:p>
          <a:p>
            <a:r>
              <a:rPr lang="en-US" dirty="0"/>
              <a:t> </a:t>
            </a:r>
            <a:r>
              <a:rPr lang="en-US" dirty="0" smtClean="0"/>
              <a:t>      (b). Step 2 Select file “</a:t>
            </a:r>
            <a:r>
              <a:rPr lang="en-US" i="1" dirty="0" smtClean="0">
                <a:solidFill>
                  <a:srgbClr val="C00000"/>
                </a:solidFill>
              </a:rPr>
              <a:t>USF_4_FINAL</a:t>
            </a:r>
            <a:r>
              <a:rPr lang="en-US" dirty="0" smtClean="0"/>
              <a:t>”</a:t>
            </a:r>
          </a:p>
          <a:p>
            <a:endParaRPr lang="en-US" dirty="0"/>
          </a:p>
          <a:p>
            <a:r>
              <a:rPr lang="en-US" dirty="0" smtClean="0"/>
              <a:t>(5).  results from static analysis ..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19 February 2017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13</a:t>
            </a:fld>
            <a:endParaRPr lang="en-US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4488014"/>
            <a:ext cx="4465707" cy="191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0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14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90600" y="2514600"/>
            <a:ext cx="5029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5. Setup the dynamic analysis: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84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15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" y="261461"/>
            <a:ext cx="84772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5. Setup the dynamic analysis:</a:t>
            </a:r>
            <a:endParaRPr lang="en-US" dirty="0"/>
          </a:p>
          <a:p>
            <a:pPr lvl="0"/>
            <a:r>
              <a:rPr lang="en-US" dirty="0" smtClean="0"/>
              <a:t>(1) Download VERSAT-2D</a:t>
            </a:r>
          </a:p>
          <a:p>
            <a:pPr lvl="0"/>
            <a:r>
              <a:rPr lang="en-US" dirty="0" smtClean="0"/>
              <a:t>(2). Start VERSAT-2D Processor by “Accept” terms: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(3).  under </a:t>
            </a:r>
            <a:r>
              <a:rPr lang="en-US" b="1" dirty="0">
                <a:solidFill>
                  <a:srgbClr val="FF0000"/>
                </a:solidFill>
              </a:rPr>
              <a:t>SETTING</a:t>
            </a:r>
            <a:r>
              <a:rPr lang="en-US" dirty="0"/>
              <a:t>, load “</a:t>
            </a:r>
            <a:r>
              <a:rPr lang="en-US" dirty="0" smtClean="0">
                <a:solidFill>
                  <a:srgbClr val="C00000"/>
                </a:solidFill>
              </a:rPr>
              <a:t>USF_model.log</a:t>
            </a:r>
            <a:r>
              <a:rPr lang="en-US" dirty="0"/>
              <a:t>”   &amp; under </a:t>
            </a:r>
            <a:r>
              <a:rPr lang="en-US" b="1" dirty="0">
                <a:solidFill>
                  <a:srgbClr val="FF0000"/>
                </a:solidFill>
              </a:rPr>
              <a:t>File</a:t>
            </a:r>
            <a:r>
              <a:rPr lang="en-US" dirty="0"/>
              <a:t>, load data “</a:t>
            </a:r>
            <a:r>
              <a:rPr lang="en-US" sz="1600" i="1" dirty="0" smtClean="0">
                <a:solidFill>
                  <a:srgbClr val="C00000"/>
                </a:solidFill>
              </a:rPr>
              <a:t>USF_4_FINAL.sta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(4).  under </a:t>
            </a:r>
            <a:r>
              <a:rPr lang="en-US" b="1" dirty="0" smtClean="0">
                <a:solidFill>
                  <a:srgbClr val="FF0000"/>
                </a:solidFill>
              </a:rPr>
              <a:t>SETTING</a:t>
            </a:r>
            <a:r>
              <a:rPr lang="en-US" dirty="0" smtClean="0">
                <a:solidFill>
                  <a:srgbClr val="FF0000"/>
                </a:solidFill>
              </a:rPr>
              <a:t> : </a:t>
            </a:r>
            <a:r>
              <a:rPr lang="en-US" dirty="0" smtClean="0"/>
              <a:t>Dynamic on; click “YES”</a:t>
            </a:r>
          </a:p>
          <a:p>
            <a:r>
              <a:rPr lang="en-US" dirty="0" smtClean="0"/>
              <a:t>(5).  under </a:t>
            </a:r>
            <a:r>
              <a:rPr lang="en-US" b="1" dirty="0" smtClean="0">
                <a:solidFill>
                  <a:srgbClr val="FF0000"/>
                </a:solidFill>
              </a:rPr>
              <a:t>DEFINE</a:t>
            </a:r>
            <a:r>
              <a:rPr lang="en-US" dirty="0" smtClean="0">
                <a:solidFill>
                  <a:srgbClr val="FF0000"/>
                </a:solidFill>
              </a:rPr>
              <a:t> :</a:t>
            </a:r>
            <a:r>
              <a:rPr lang="en-US" dirty="0" smtClean="0"/>
              <a:t> General parameters,  click “nonlinear effective stress...”, &amp; new title</a:t>
            </a:r>
            <a:endParaRPr lang="en-US" dirty="0"/>
          </a:p>
          <a:p>
            <a:r>
              <a:rPr lang="en-US" dirty="0" smtClean="0"/>
              <a:t>(6).  under </a:t>
            </a:r>
            <a:r>
              <a:rPr lang="en-US" b="1" dirty="0" smtClean="0">
                <a:solidFill>
                  <a:srgbClr val="FF0000"/>
                </a:solidFill>
              </a:rPr>
              <a:t>DEFINE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: Setup dynamic analysis: (a) enter “2704” under NPRE; and (b) enter numbers for node/</a:t>
            </a:r>
            <a:r>
              <a:rPr lang="en-US" dirty="0" err="1" smtClean="0"/>
              <a:t>elem</a:t>
            </a:r>
            <a:r>
              <a:rPr lang="en-US" dirty="0" smtClean="0"/>
              <a:t> time histories (TH). – leave blank if TH not wanted.   “APPLY”</a:t>
            </a:r>
          </a:p>
          <a:p>
            <a:r>
              <a:rPr lang="en-US" dirty="0" smtClean="0"/>
              <a:t>(7).  Under </a:t>
            </a:r>
            <a:r>
              <a:rPr lang="en-US" b="1" dirty="0" smtClean="0">
                <a:solidFill>
                  <a:srgbClr val="FF0000"/>
                </a:solidFill>
              </a:rPr>
              <a:t>DEFINE</a:t>
            </a:r>
            <a:r>
              <a:rPr lang="en-US" dirty="0" smtClean="0"/>
              <a:t>:  Input material parameters:  </a:t>
            </a:r>
          </a:p>
          <a:p>
            <a:r>
              <a:rPr lang="en-US" dirty="0"/>
              <a:t> </a:t>
            </a:r>
            <a:r>
              <a:rPr lang="en-US" dirty="0" smtClean="0"/>
              <a:t>        (a). update Kg, Kb with values listed on Table 4 (Slide No. 12), </a:t>
            </a:r>
          </a:p>
          <a:p>
            <a:r>
              <a:rPr lang="en-US" dirty="0"/>
              <a:t> </a:t>
            </a:r>
            <a:r>
              <a:rPr lang="en-US" dirty="0" smtClean="0"/>
              <a:t>        (b). input PWP parameters in [2] hydraulic fill (using values for No. 2a in Table 4)</a:t>
            </a:r>
          </a:p>
          <a:p>
            <a:r>
              <a:rPr lang="en-US" dirty="0"/>
              <a:t> </a:t>
            </a:r>
            <a:r>
              <a:rPr lang="en-US" dirty="0" smtClean="0"/>
              <a:t>        (c).  APPLY ALL, reload this window and check! </a:t>
            </a:r>
            <a:endParaRPr lang="en-US" dirty="0"/>
          </a:p>
          <a:p>
            <a:endParaRPr lang="en-US" dirty="0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219200"/>
            <a:ext cx="7391400" cy="1043888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66" b="-937"/>
          <a:stretch/>
        </p:blipFill>
        <p:spPr>
          <a:xfrm>
            <a:off x="43024" y="4770120"/>
            <a:ext cx="9129551" cy="155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67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16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1000" y="261461"/>
            <a:ext cx="84772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5. Setup the dynamic analysis:</a:t>
            </a:r>
            <a:endParaRPr lang="en-US" dirty="0"/>
          </a:p>
          <a:p>
            <a:r>
              <a:rPr lang="en-US" dirty="0" smtClean="0"/>
              <a:t>(7). (b). If Wu(2001) PWP is used, then use the values in Table 3 below: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(8). Get ready to run  (create a new folder “</a:t>
            </a:r>
            <a:r>
              <a:rPr lang="en-US" dirty="0" smtClean="0">
                <a:solidFill>
                  <a:srgbClr val="C00000"/>
                </a:solidFill>
              </a:rPr>
              <a:t>Dynamic</a:t>
            </a:r>
            <a:r>
              <a:rPr lang="en-US" dirty="0" smtClean="0"/>
              <a:t>” for dynamic analysis):</a:t>
            </a:r>
          </a:p>
          <a:p>
            <a:r>
              <a:rPr lang="en-US" dirty="0"/>
              <a:t> </a:t>
            </a:r>
            <a:r>
              <a:rPr lang="en-US" dirty="0" smtClean="0"/>
              <a:t>  (a). under </a:t>
            </a:r>
            <a:r>
              <a:rPr lang="en-US" b="1" dirty="0" smtClean="0">
                <a:solidFill>
                  <a:srgbClr val="FF0000"/>
                </a:solidFill>
              </a:rPr>
              <a:t>File</a:t>
            </a:r>
            <a:r>
              <a:rPr lang="en-US" dirty="0" smtClean="0"/>
              <a:t>, SAVE </a:t>
            </a:r>
            <a:r>
              <a:rPr lang="en-US" dirty="0"/>
              <a:t>model data as </a:t>
            </a:r>
            <a:r>
              <a:rPr lang="en-US" dirty="0" smtClean="0"/>
              <a:t>“</a:t>
            </a:r>
            <a:r>
              <a:rPr lang="en-US" i="1" dirty="0" err="1" smtClean="0">
                <a:solidFill>
                  <a:srgbClr val="C00000"/>
                </a:solidFill>
              </a:rPr>
              <a:t>USF_Seed.DYN</a:t>
            </a:r>
            <a:r>
              <a:rPr lang="en-US" dirty="0" smtClean="0"/>
              <a:t>” – input master file to run in (9).</a:t>
            </a:r>
          </a:p>
          <a:p>
            <a:r>
              <a:rPr lang="en-US" dirty="0"/>
              <a:t> </a:t>
            </a:r>
            <a:r>
              <a:rPr lang="en-US" dirty="0" smtClean="0"/>
              <a:t>  (b). copy “</a:t>
            </a:r>
            <a:r>
              <a:rPr lang="en-US" i="1" dirty="0" smtClean="0">
                <a:solidFill>
                  <a:srgbClr val="C00000"/>
                </a:solidFill>
              </a:rPr>
              <a:t>USF_4_FINAL.pr4</a:t>
            </a:r>
            <a:r>
              <a:rPr lang="en-US" dirty="0" smtClean="0"/>
              <a:t>” </a:t>
            </a:r>
            <a:r>
              <a:rPr lang="en-US" dirty="0"/>
              <a:t>to  “</a:t>
            </a:r>
            <a:r>
              <a:rPr lang="en-US" i="1" dirty="0" smtClean="0">
                <a:solidFill>
                  <a:srgbClr val="C00000"/>
                </a:solidFill>
              </a:rPr>
              <a:t>USF_4_FINAL.PRX</a:t>
            </a:r>
            <a:r>
              <a:rPr lang="en-US" dirty="0" smtClean="0"/>
              <a:t>” – copy results from static run</a:t>
            </a:r>
          </a:p>
          <a:p>
            <a:r>
              <a:rPr lang="en-US" dirty="0"/>
              <a:t> </a:t>
            </a:r>
            <a:r>
              <a:rPr lang="en-US" dirty="0" smtClean="0"/>
              <a:t>  (c). manually prepare (using notepad) “</a:t>
            </a:r>
            <a:r>
              <a:rPr lang="en-US" i="1" dirty="0" smtClean="0">
                <a:solidFill>
                  <a:srgbClr val="C00000"/>
                </a:solidFill>
              </a:rPr>
              <a:t>USF_4_FINAL.ACX</a:t>
            </a:r>
            <a:r>
              <a:rPr lang="en-US" dirty="0" smtClean="0"/>
              <a:t>” using NOTES:</a:t>
            </a:r>
          </a:p>
          <a:p>
            <a:r>
              <a:rPr lang="en-US" dirty="0"/>
              <a:t> </a:t>
            </a:r>
            <a:r>
              <a:rPr lang="en-US" dirty="0" smtClean="0"/>
              <a:t>          (this is already done for you !!)</a:t>
            </a:r>
            <a:endParaRPr lang="en-US" dirty="0"/>
          </a:p>
          <a:p>
            <a:r>
              <a:rPr lang="en-US" dirty="0" smtClean="0"/>
              <a:t>(9).  Run  </a:t>
            </a:r>
            <a:r>
              <a:rPr lang="en-US" b="1" dirty="0" smtClean="0"/>
              <a:t>versat-d2d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3657369"/>
            <a:ext cx="2888230" cy="2667231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2229"/>
          <a:stretch/>
        </p:blipFill>
        <p:spPr>
          <a:xfrm>
            <a:off x="14449" y="1036320"/>
            <a:ext cx="9129551" cy="1554480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594703"/>
            <a:ext cx="5334462" cy="1806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8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8738"/>
            <a:ext cx="9144000" cy="420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600670"/>
            <a:ext cx="86868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February </a:t>
            </a:r>
            <a:r>
              <a:rPr lang="en-US" b="1" dirty="0">
                <a:solidFill>
                  <a:srgbClr val="FF0000"/>
                </a:solidFill>
              </a:rPr>
              <a:t>2017 Analysis  </a:t>
            </a:r>
            <a:r>
              <a:rPr lang="en-US" b="1" dirty="0" smtClean="0">
                <a:solidFill>
                  <a:srgbClr val="FF0000"/>
                </a:solidFill>
              </a:rPr>
              <a:t>Model </a:t>
            </a:r>
          </a:p>
          <a:p>
            <a:r>
              <a:rPr lang="en-US" b="1" dirty="0"/>
              <a:t> </a:t>
            </a:r>
            <a:r>
              <a:rPr lang="en-US" b="1" dirty="0" smtClean="0"/>
              <a:t>  - </a:t>
            </a:r>
            <a:r>
              <a:rPr lang="en-US" dirty="0" smtClean="0"/>
              <a:t>2835 Nodes and 2704 </a:t>
            </a:r>
            <a:r>
              <a:rPr lang="en-US" dirty="0"/>
              <a:t>Elements    </a:t>
            </a:r>
            <a:r>
              <a:rPr lang="en-US" sz="1400" dirty="0" smtClean="0"/>
              <a:t>Note</a:t>
            </a:r>
            <a:r>
              <a:rPr lang="en-US" sz="1400" dirty="0"/>
              <a:t>:  </a:t>
            </a:r>
            <a:r>
              <a:rPr lang="en-US" sz="1400" dirty="0" smtClean="0"/>
              <a:t>678 nodes  and 625 elements used in 2001 model in Wu (2001)</a:t>
            </a:r>
            <a:endParaRPr lang="en-US" sz="1400" dirty="0"/>
          </a:p>
          <a:p>
            <a:r>
              <a:rPr lang="en-US" dirty="0" smtClean="0"/>
              <a:t>   - subjected to 1971 San Fernando EQ Pacoima Record (PGA 0.6g) (Wu 2001)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81000" y="5638800"/>
            <a:ext cx="6324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Note:  Feb. 2017 Computed displacements at Node points: </a:t>
            </a:r>
          </a:p>
          <a:p>
            <a:r>
              <a:rPr lang="en-US" sz="1400" dirty="0" smtClean="0"/>
              <a:t>N1150 (0.77 m,-0.52 m);  N1962(2.72m, -0.40m) with Seed’s PWP Model;</a:t>
            </a:r>
          </a:p>
          <a:p>
            <a:r>
              <a:rPr lang="en-US" sz="1400" dirty="0" smtClean="0"/>
              <a:t>N1150 (0.42 m,-0.44 m);  N1962(2.54m, -0.50m) using Wu(2001) PWP Model: </a:t>
            </a:r>
            <a:endParaRPr lang="en-US" sz="14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56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407"/>
            <a:ext cx="9144000" cy="40011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609600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February 2017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Analysis Results:</a:t>
            </a:r>
          </a:p>
          <a:p>
            <a:r>
              <a:rPr lang="en-US" dirty="0" smtClean="0"/>
              <a:t> - Factor of Safety Against Liquefaction using Seed’s PWP model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58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138"/>
            <a:ext cx="9144000" cy="33784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" y="228600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February 2017 Analysis Results</a:t>
            </a:r>
            <a:r>
              <a:rPr lang="en-US" dirty="0" smtClean="0"/>
              <a:t>:  </a:t>
            </a:r>
          </a:p>
          <a:p>
            <a:r>
              <a:rPr lang="en-US" dirty="0" smtClean="0"/>
              <a:t>Horizontal (X) and Vert (Y) ground displacements (m)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0"/>
            <a:ext cx="9144000" cy="3350220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90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0" y="286345"/>
            <a:ext cx="85344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b="1" dirty="0" smtClean="0"/>
              <a:t>Make finite elements for 3 areas &amp; SORT:  </a:t>
            </a:r>
          </a:p>
          <a:p>
            <a:endParaRPr lang="en-US" dirty="0" smtClean="0"/>
          </a:p>
          <a:p>
            <a:r>
              <a:rPr lang="en-US" dirty="0" smtClean="0"/>
              <a:t>(1). Start VERSAT-2D Processor by “Accept” terms: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(2</a:t>
            </a:r>
            <a:r>
              <a:rPr lang="en-US" dirty="0"/>
              <a:t>). </a:t>
            </a:r>
            <a:r>
              <a:rPr lang="en-US" dirty="0" smtClean="0"/>
              <a:t> Change view option</a:t>
            </a:r>
            <a:r>
              <a:rPr lang="en-US" dirty="0"/>
              <a:t>: </a:t>
            </a:r>
            <a:r>
              <a:rPr lang="en-US" b="1" dirty="0" smtClean="0">
                <a:solidFill>
                  <a:srgbClr val="FF0000"/>
                </a:solidFill>
              </a:rPr>
              <a:t>VIEW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/>
              <a:t>=&gt; Draw Marker for Node/Elem =&gt; Show Marker Only</a:t>
            </a:r>
          </a:p>
          <a:p>
            <a:r>
              <a:rPr lang="en-US" dirty="0" smtClean="0"/>
              <a:t>(3).  under </a:t>
            </a:r>
            <a:r>
              <a:rPr lang="en-US" b="1" dirty="0" smtClean="0">
                <a:solidFill>
                  <a:srgbClr val="FF0000"/>
                </a:solidFill>
              </a:rPr>
              <a:t>SETTING</a:t>
            </a:r>
            <a:r>
              <a:rPr lang="en-US" dirty="0" smtClean="0"/>
              <a:t>, load “</a:t>
            </a:r>
            <a:r>
              <a:rPr lang="en-US" dirty="0" smtClean="0">
                <a:solidFill>
                  <a:srgbClr val="C00000"/>
                </a:solidFill>
              </a:rPr>
              <a:t>USF_m_1.log</a:t>
            </a:r>
            <a:r>
              <a:rPr lang="en-US" dirty="0" smtClean="0"/>
              <a:t>”   &amp; under </a:t>
            </a:r>
            <a:r>
              <a:rPr lang="en-US" b="1" dirty="0" smtClean="0">
                <a:solidFill>
                  <a:srgbClr val="FF0000"/>
                </a:solidFill>
              </a:rPr>
              <a:t>File</a:t>
            </a:r>
            <a:r>
              <a:rPr lang="en-US" dirty="0" smtClean="0"/>
              <a:t>, load data “</a:t>
            </a:r>
            <a:r>
              <a:rPr lang="en-US" sz="1600" i="1" dirty="0" smtClean="0">
                <a:solidFill>
                  <a:srgbClr val="C00000"/>
                </a:solidFill>
              </a:rPr>
              <a:t>USF_1_view_only.sta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       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Note:  The colored soil units (in previous slide) can be shown by doing the following:</a:t>
            </a:r>
          </a:p>
          <a:p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              VIEW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i="1" dirty="0" smtClean="0"/>
              <a:t>Model View Options =&gt; Show x, y axis; Show Material color</a:t>
            </a:r>
            <a:endParaRPr lang="en-US" i="1" dirty="0"/>
          </a:p>
        </p:txBody>
      </p:sp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219200"/>
            <a:ext cx="7391400" cy="1043888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5600"/>
            <a:ext cx="9144000" cy="2827571"/>
          </a:xfrm>
          <a:prstGeom prst="rect">
            <a:avLst/>
          </a:prstGeom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2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800600" y="286345"/>
            <a:ext cx="4343400" cy="646331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download versat-2d_2024.03MINI_ak-2.4M  </a:t>
            </a:r>
            <a:r>
              <a:rPr lang="en-US" dirty="0" smtClean="0"/>
              <a:t>(run password=“</a:t>
            </a:r>
            <a:r>
              <a:rPr lang="en-US" b="1" dirty="0" err="1" smtClean="0">
                <a:solidFill>
                  <a:srgbClr val="FF0000"/>
                </a:solidFill>
              </a:rPr>
              <a:t>gwu</a:t>
            </a:r>
            <a:r>
              <a:rPr lang="en-US" dirty="0" smtClean="0"/>
              <a:t>”)</a:t>
            </a:r>
          </a:p>
        </p:txBody>
      </p:sp>
    </p:spTree>
    <p:extLst>
      <p:ext uri="{BB962C8B-B14F-4D97-AF65-F5344CB8AC3E}">
        <p14:creationId xmlns:p14="http://schemas.microsoft.com/office/powerpoint/2010/main" val="424764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5457"/>
            <a:ext cx="9144000" cy="33670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6096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February </a:t>
            </a:r>
            <a:r>
              <a:rPr lang="en-US" b="1" dirty="0">
                <a:solidFill>
                  <a:srgbClr val="FF0000"/>
                </a:solidFill>
              </a:rPr>
              <a:t>2017 Analysis Results</a:t>
            </a:r>
            <a:r>
              <a:rPr lang="en-US" b="1" dirty="0" smtClean="0">
                <a:solidFill>
                  <a:srgbClr val="FF0000"/>
                </a:solidFill>
              </a:rPr>
              <a:t>:  </a:t>
            </a:r>
          </a:p>
          <a:p>
            <a:r>
              <a:rPr lang="en-US" dirty="0" smtClean="0"/>
              <a:t>Computed Deformed Ground (RED) on original ground (black) with Seed’s PWP model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41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52400" y="228600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1. Make finite elements for 3 areas &amp; SORT:  </a:t>
            </a:r>
          </a:p>
          <a:p>
            <a:r>
              <a:rPr lang="en-US" dirty="0" smtClean="0"/>
              <a:t>(4</a:t>
            </a:r>
            <a:r>
              <a:rPr lang="en-US" dirty="0"/>
              <a:t>). Under </a:t>
            </a:r>
            <a:r>
              <a:rPr lang="en-US" b="1" dirty="0">
                <a:solidFill>
                  <a:srgbClr val="FF0000"/>
                </a:solidFill>
              </a:rPr>
              <a:t>File</a:t>
            </a:r>
            <a:r>
              <a:rPr lang="en-US" dirty="0"/>
              <a:t>, </a:t>
            </a:r>
            <a:r>
              <a:rPr lang="en-US" dirty="0" smtClean="0"/>
              <a:t>load model data “</a:t>
            </a:r>
            <a:r>
              <a:rPr lang="en-US" sz="1600" i="1" dirty="0" smtClean="0">
                <a:solidFill>
                  <a:srgbClr val="C00000"/>
                </a:solidFill>
              </a:rPr>
              <a:t>USF_1_nodes.sta</a:t>
            </a:r>
            <a:r>
              <a:rPr lang="en-US" dirty="0" smtClean="0"/>
              <a:t>”</a:t>
            </a:r>
            <a:endParaRPr lang="en-US" dirty="0"/>
          </a:p>
          <a:p>
            <a:r>
              <a:rPr lang="en-US" dirty="0" smtClean="0"/>
              <a:t>(5). Make Area 1: 100 x 20 by:</a:t>
            </a:r>
          </a:p>
          <a:p>
            <a:r>
              <a:rPr lang="en-US" dirty="0"/>
              <a:t> </a:t>
            </a:r>
            <a:r>
              <a:rPr lang="en-US" dirty="0" smtClean="0"/>
              <a:t>   (a).</a:t>
            </a:r>
            <a:r>
              <a:rPr lang="en-US" b="1" dirty="0" smtClean="0">
                <a:solidFill>
                  <a:srgbClr val="FF0000"/>
                </a:solidFill>
              </a:rPr>
              <a:t>TOOLS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=&gt; Draw finite element grid =&gt; enter: 100, 20, 0 =&gt; OK</a:t>
            </a:r>
          </a:p>
          <a:p>
            <a:r>
              <a:rPr lang="en-US" dirty="0"/>
              <a:t> </a:t>
            </a:r>
            <a:r>
              <a:rPr lang="en-US" dirty="0" smtClean="0"/>
              <a:t>    (b) Snap sequentially nodes: </a:t>
            </a:r>
          </a:p>
          <a:p>
            <a:r>
              <a:rPr lang="en-US" dirty="0" smtClean="0"/>
              <a:t>             Node1, N14, N15 and Node2 to create the grids below</a:t>
            </a:r>
            <a:endParaRPr lang="en-US" dirty="0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2323"/>
            <a:ext cx="9144000" cy="3595077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390" y="228600"/>
            <a:ext cx="2659610" cy="2545301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58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52400" y="228600"/>
            <a:ext cx="8534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1. Make finite elements for 3 areas &amp; SORT:  </a:t>
            </a:r>
          </a:p>
          <a:p>
            <a:r>
              <a:rPr lang="en-US" dirty="0" smtClean="0"/>
              <a:t>(6). Make Area 2:  43 x 12 by:</a:t>
            </a:r>
          </a:p>
          <a:p>
            <a:r>
              <a:rPr lang="en-US" dirty="0"/>
              <a:t> </a:t>
            </a:r>
            <a:r>
              <a:rPr lang="en-US" dirty="0" smtClean="0"/>
              <a:t>      </a:t>
            </a:r>
            <a:r>
              <a:rPr lang="en-US" b="1" dirty="0" smtClean="0">
                <a:solidFill>
                  <a:srgbClr val="FF0000"/>
                </a:solidFill>
              </a:rPr>
              <a:t>TOOLS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=&gt;  Draw finite element grid =&gt; enter: 43, 12, 0  ; OK</a:t>
            </a:r>
          </a:p>
          <a:p>
            <a:r>
              <a:rPr lang="en-US" dirty="0"/>
              <a:t> </a:t>
            </a:r>
            <a:r>
              <a:rPr lang="en-US" dirty="0" smtClean="0"/>
              <a:t>      </a:t>
            </a:r>
            <a:r>
              <a:rPr lang="en-US" dirty="0"/>
              <a:t>Snap sequentially </a:t>
            </a:r>
            <a:r>
              <a:rPr lang="en-US" dirty="0" smtClean="0"/>
              <a:t>nodes:</a:t>
            </a:r>
          </a:p>
          <a:p>
            <a:r>
              <a:rPr lang="en-US" dirty="0"/>
              <a:t> </a:t>
            </a:r>
            <a:r>
              <a:rPr lang="en-US" dirty="0" smtClean="0"/>
              <a:t>            N3, N13, N12 and N4 to create the grids below</a:t>
            </a:r>
            <a:endParaRPr lang="en-US" dirty="0"/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6069"/>
            <a:ext cx="9144000" cy="3568931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432" y="228600"/>
            <a:ext cx="2690093" cy="2530059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02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228600" y="214491"/>
            <a:ext cx="85344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1. Make finite elements for 3 areas &amp; SORT</a:t>
            </a:r>
          </a:p>
          <a:p>
            <a:r>
              <a:rPr lang="en-US" dirty="0" smtClean="0"/>
              <a:t>(7).  Make Area 3:  23 x 7  by:         [</a:t>
            </a:r>
            <a:r>
              <a:rPr lang="en-US" sz="1600" dirty="0"/>
              <a:t>under </a:t>
            </a:r>
            <a:r>
              <a:rPr lang="en-US" sz="1600" b="1" dirty="0">
                <a:solidFill>
                  <a:srgbClr val="FF0000"/>
                </a:solidFill>
              </a:rPr>
              <a:t>SETTING</a:t>
            </a:r>
            <a:r>
              <a:rPr lang="en-US" sz="1600" dirty="0"/>
              <a:t>, load </a:t>
            </a:r>
            <a:r>
              <a:rPr lang="en-US" sz="1600" dirty="0" smtClean="0"/>
              <a:t>“USF_upper_dam.log” for a larger view</a:t>
            </a:r>
            <a:r>
              <a:rPr lang="en-US" dirty="0" smtClean="0"/>
              <a:t>]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      TOOLS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/>
              <a:t>=&gt;  Draw finite element grid =&gt; enter: </a:t>
            </a:r>
            <a:r>
              <a:rPr lang="en-US" dirty="0" smtClean="0"/>
              <a:t>23</a:t>
            </a:r>
            <a:r>
              <a:rPr lang="en-US" dirty="0"/>
              <a:t>, </a:t>
            </a:r>
            <a:r>
              <a:rPr lang="en-US" dirty="0" smtClean="0"/>
              <a:t>7, 0;   OK</a:t>
            </a:r>
            <a:endParaRPr lang="en-US" dirty="0"/>
          </a:p>
          <a:p>
            <a:r>
              <a:rPr lang="en-US" dirty="0"/>
              <a:t>       </a:t>
            </a:r>
            <a:r>
              <a:rPr lang="en-US" dirty="0" smtClean="0"/>
              <a:t>Snap</a:t>
            </a:r>
            <a:r>
              <a:rPr lang="en-US" dirty="0"/>
              <a:t> sequentially</a:t>
            </a:r>
            <a:r>
              <a:rPr lang="en-US" dirty="0" smtClean="0"/>
              <a:t> nodes </a:t>
            </a:r>
          </a:p>
          <a:p>
            <a:r>
              <a:rPr lang="en-US" dirty="0"/>
              <a:t>	</a:t>
            </a:r>
            <a:r>
              <a:rPr lang="en-US" dirty="0" smtClean="0"/>
              <a:t>N4, N9, N6 </a:t>
            </a:r>
            <a:r>
              <a:rPr lang="en-US" dirty="0"/>
              <a:t>and </a:t>
            </a:r>
            <a:r>
              <a:rPr lang="en-US" dirty="0" smtClean="0"/>
              <a:t>N5 </a:t>
            </a:r>
            <a:r>
              <a:rPr lang="en-US" dirty="0"/>
              <a:t>to create the grids </a:t>
            </a:r>
            <a:r>
              <a:rPr lang="en-US" dirty="0" smtClean="0"/>
              <a:t>below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(8).  sort the Mesh under </a:t>
            </a:r>
            <a:r>
              <a:rPr lang="en-US" b="1" dirty="0" smtClean="0">
                <a:solidFill>
                  <a:srgbClr val="FF0000"/>
                </a:solidFill>
              </a:rPr>
              <a:t>MODIFY </a:t>
            </a:r>
            <a:r>
              <a:rPr lang="en-US" dirty="0" smtClean="0"/>
              <a:t>=&gt; Clear duplicate nodes  =&gt; Sort nodes (v)/element(h)</a:t>
            </a:r>
          </a:p>
          <a:p>
            <a:r>
              <a:rPr lang="en-US" dirty="0" smtClean="0"/>
              <a:t>(9).  Under </a:t>
            </a:r>
            <a:r>
              <a:rPr lang="en-US" b="1" dirty="0" smtClean="0">
                <a:solidFill>
                  <a:srgbClr val="FF0000"/>
                </a:solidFill>
              </a:rPr>
              <a:t>File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=&gt;SAVE Model Data as “</a:t>
            </a:r>
            <a:r>
              <a:rPr lang="en-US" sz="1600" i="1" dirty="0" smtClean="0">
                <a:solidFill>
                  <a:srgbClr val="C00000"/>
                </a:solidFill>
              </a:rPr>
              <a:t>USF_2.sta</a:t>
            </a:r>
            <a:r>
              <a:rPr lang="en-US" dirty="0" smtClean="0"/>
              <a:t>”; so it can be reloaded if needed.</a:t>
            </a:r>
            <a:endParaRPr lang="en-US" dirty="0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659315"/>
            <a:ext cx="8839200" cy="397948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05"/>
          <a:stretch/>
        </p:blipFill>
        <p:spPr>
          <a:xfrm>
            <a:off x="6438666" y="899160"/>
            <a:ext cx="2705334" cy="1920240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28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99871"/>
            <a:ext cx="87630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2. Make zone boundaries forming the Clay Core &amp; SORT! </a:t>
            </a:r>
          </a:p>
          <a:p>
            <a:r>
              <a:rPr lang="en-US" dirty="0" smtClean="0"/>
              <a:t>(1). under </a:t>
            </a:r>
            <a:r>
              <a:rPr lang="en-US" b="1" dirty="0" smtClean="0">
                <a:solidFill>
                  <a:srgbClr val="FF0000"/>
                </a:solidFill>
              </a:rPr>
              <a:t>SETTING</a:t>
            </a:r>
            <a:r>
              <a:rPr lang="en-US" dirty="0" smtClean="0"/>
              <a:t>, load “</a:t>
            </a:r>
            <a:r>
              <a:rPr lang="en-US" i="1" dirty="0" smtClean="0">
                <a:solidFill>
                  <a:srgbClr val="C00000"/>
                </a:solidFill>
              </a:rPr>
              <a:t>USF_upper_dam.log</a:t>
            </a:r>
            <a:r>
              <a:rPr lang="en-US" dirty="0" smtClean="0"/>
              <a:t>”   </a:t>
            </a:r>
          </a:p>
          <a:p>
            <a:r>
              <a:rPr lang="en-US" dirty="0" smtClean="0"/>
              <a:t>(2). under </a:t>
            </a:r>
            <a:r>
              <a:rPr lang="en-US" b="1" dirty="0" smtClean="0">
                <a:solidFill>
                  <a:srgbClr val="FF0000"/>
                </a:solidFill>
              </a:rPr>
              <a:t>TOOLS</a:t>
            </a:r>
            <a:r>
              <a:rPr lang="en-US" dirty="0" smtClean="0"/>
              <a:t> =&gt; draw a line..  ; snap nodes N7 and N11 to create a line;</a:t>
            </a:r>
          </a:p>
          <a:p>
            <a:r>
              <a:rPr lang="en-US" dirty="0" smtClean="0"/>
              <a:t>(3). again, draw a line from nodes N7 to N8;</a:t>
            </a:r>
          </a:p>
          <a:p>
            <a:r>
              <a:rPr lang="en-US" dirty="0" smtClean="0"/>
              <a:t>(4). again, draw a line from nodes N10 to N11;</a:t>
            </a:r>
          </a:p>
          <a:p>
            <a:r>
              <a:rPr lang="en-US" dirty="0" smtClean="0"/>
              <a:t>(5). sort </a:t>
            </a:r>
            <a:r>
              <a:rPr lang="en-US" dirty="0"/>
              <a:t>the Mesh under </a:t>
            </a:r>
            <a:r>
              <a:rPr lang="en-US" b="1" dirty="0">
                <a:solidFill>
                  <a:srgbClr val="FF0000"/>
                </a:solidFill>
              </a:rPr>
              <a:t>MODIFY </a:t>
            </a:r>
            <a:r>
              <a:rPr lang="en-US" dirty="0"/>
              <a:t>=&gt; Clear duplicate nodes  =&gt; Sort nodes (v)/element(h</a:t>
            </a:r>
            <a:r>
              <a:rPr lang="en-US" dirty="0" smtClean="0"/>
              <a:t>);</a:t>
            </a:r>
          </a:p>
          <a:p>
            <a:r>
              <a:rPr lang="en-US" dirty="0"/>
              <a:t> </a:t>
            </a:r>
            <a:r>
              <a:rPr lang="en-US" dirty="0" smtClean="0"/>
              <a:t>       Total  2835 nodes, 2704 elements ;  </a:t>
            </a:r>
          </a:p>
          <a:p>
            <a:r>
              <a:rPr lang="en-US" dirty="0"/>
              <a:t> </a:t>
            </a:r>
            <a:r>
              <a:rPr lang="en-US" dirty="0" smtClean="0"/>
              <a:t>       mesh creation completed!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(6). under </a:t>
            </a:r>
            <a:r>
              <a:rPr lang="en-US" b="1" dirty="0" smtClean="0">
                <a:solidFill>
                  <a:srgbClr val="FF0000"/>
                </a:solidFill>
              </a:rPr>
              <a:t>File</a:t>
            </a:r>
            <a:r>
              <a:rPr lang="en-US" dirty="0" smtClean="0"/>
              <a:t>, SAVE model data to “</a:t>
            </a:r>
            <a:r>
              <a:rPr lang="en-US" i="1" dirty="0" smtClean="0">
                <a:solidFill>
                  <a:srgbClr val="C00000"/>
                </a:solidFill>
              </a:rPr>
              <a:t>USF_3_mesh.sta</a:t>
            </a:r>
            <a:r>
              <a:rPr lang="en-US" dirty="0" smtClean="0"/>
              <a:t>” for future use (if required).</a:t>
            </a:r>
            <a:endParaRPr lang="en-US" dirty="0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743200"/>
            <a:ext cx="8077200" cy="281449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73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81000"/>
            <a:ext cx="8534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r>
              <a:rPr lang="en-US" b="1" dirty="0"/>
              <a:t>. Assign soil unit no. for all zones; Define soil parameters, Adjust D/S layer thickness, Set RUNs (layers, water tables, etc.), boundary, water loads (in RUN4)</a:t>
            </a:r>
          </a:p>
          <a:p>
            <a:r>
              <a:rPr lang="en-US" dirty="0" smtClean="0"/>
              <a:t>(1).  under </a:t>
            </a:r>
            <a:r>
              <a:rPr lang="en-US" b="1" dirty="0">
                <a:solidFill>
                  <a:srgbClr val="FF0000"/>
                </a:solidFill>
              </a:rPr>
              <a:t>TOOLS</a:t>
            </a:r>
            <a:r>
              <a:rPr lang="en-US" dirty="0"/>
              <a:t> =&gt; </a:t>
            </a:r>
            <a:r>
              <a:rPr lang="en-US" dirty="0" smtClean="0"/>
              <a:t> Assign soil zones; snap nodes N7, N11, N10, N8; type 3 (</a:t>
            </a:r>
            <a:r>
              <a:rPr lang="en-US" dirty="0"/>
              <a:t>Clay </a:t>
            </a:r>
            <a:r>
              <a:rPr lang="en-US" dirty="0" smtClean="0"/>
              <a:t>Core)    	for the input box; refresh view to see blue zone (shown below)</a:t>
            </a:r>
          </a:p>
          <a:p>
            <a:r>
              <a:rPr lang="en-US" dirty="0" smtClean="0"/>
              <a:t>(2).  do the same for all other soil zones</a:t>
            </a:r>
          </a:p>
          <a:p>
            <a:r>
              <a:rPr lang="en-US" dirty="0" smtClean="0"/>
              <a:t>(3).  under </a:t>
            </a:r>
            <a:r>
              <a:rPr lang="en-US" b="1" dirty="0">
                <a:solidFill>
                  <a:srgbClr val="FF0000"/>
                </a:solidFill>
              </a:rPr>
              <a:t>File</a:t>
            </a:r>
            <a:r>
              <a:rPr lang="en-US" dirty="0"/>
              <a:t>, SAVE model data to “</a:t>
            </a:r>
            <a:r>
              <a:rPr lang="en-US" i="1" dirty="0" smtClean="0">
                <a:solidFill>
                  <a:srgbClr val="C00000"/>
                </a:solidFill>
              </a:rPr>
              <a:t>USF_4_temp.sta</a:t>
            </a:r>
            <a:r>
              <a:rPr lang="en-US" dirty="0"/>
              <a:t>” for </a:t>
            </a:r>
            <a:r>
              <a:rPr lang="en-US" dirty="0" smtClean="0"/>
              <a:t>recovery, if required.</a:t>
            </a:r>
            <a:endParaRPr lang="en-US" dirty="0"/>
          </a:p>
          <a:p>
            <a:endParaRPr lang="en-US" dirty="0" smtClean="0"/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38400"/>
            <a:ext cx="9144000" cy="313695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45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525482"/>
            <a:ext cx="8534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3. Assign soil unit no. for all zones; Define soil parameters, Adjust D/S layer thickness, Set RUNs (layers, water tables, etc.), boundary, water loads (in RUN4)</a:t>
            </a:r>
          </a:p>
          <a:p>
            <a:endParaRPr lang="en-US" dirty="0" smtClean="0"/>
          </a:p>
          <a:p>
            <a:r>
              <a:rPr lang="en-US" dirty="0" smtClean="0"/>
              <a:t>(4).  </a:t>
            </a:r>
            <a:r>
              <a:rPr lang="en-US" dirty="0"/>
              <a:t>do the same for all other soil </a:t>
            </a:r>
            <a:r>
              <a:rPr lang="en-US" dirty="0" smtClean="0"/>
              <a:t>zones (note: Use No. 6 for hydraulic fill above water)</a:t>
            </a:r>
          </a:p>
          <a:p>
            <a:r>
              <a:rPr lang="en-US" dirty="0"/>
              <a:t>        </a:t>
            </a:r>
            <a:r>
              <a:rPr lang="en-US" dirty="0" smtClean="0"/>
              <a:t>under </a:t>
            </a:r>
            <a:r>
              <a:rPr lang="en-US" b="1" dirty="0">
                <a:solidFill>
                  <a:srgbClr val="FF0000"/>
                </a:solidFill>
              </a:rPr>
              <a:t>SETTING</a:t>
            </a:r>
            <a:r>
              <a:rPr lang="en-US" dirty="0"/>
              <a:t> =&gt; load </a:t>
            </a:r>
            <a:r>
              <a:rPr lang="en-US" dirty="0" smtClean="0"/>
              <a:t>“</a:t>
            </a:r>
            <a:r>
              <a:rPr lang="en-US" i="1" dirty="0" smtClean="0">
                <a:solidFill>
                  <a:srgbClr val="C00000"/>
                </a:solidFill>
              </a:rPr>
              <a:t>USF_Model.log”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 smtClean="0"/>
              <a:t>and refresh view  (with </a:t>
            </a:r>
            <a:r>
              <a:rPr lang="en-US" sz="1400" i="1" dirty="0" smtClean="0"/>
              <a:t>Show </a:t>
            </a:r>
            <a:r>
              <a:rPr lang="en-US" sz="1400" i="1" dirty="0"/>
              <a:t>Material </a:t>
            </a:r>
            <a:r>
              <a:rPr lang="en-US" sz="1400" i="1" dirty="0" smtClean="0"/>
              <a:t>color </a:t>
            </a:r>
            <a:r>
              <a:rPr lang="en-US" dirty="0" smtClean="0"/>
              <a:t>on)</a:t>
            </a:r>
            <a:endParaRPr lang="en-US" dirty="0"/>
          </a:p>
          <a:p>
            <a:r>
              <a:rPr lang="en-US" dirty="0" smtClean="0"/>
              <a:t> 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11" y="2209800"/>
            <a:ext cx="8668889" cy="2514600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19 February 2017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55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81000"/>
            <a:ext cx="85344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r>
              <a:rPr lang="en-US" b="1" dirty="0"/>
              <a:t>. Assign soil unit no. for all zones; Define soil parameters, Adjust D/S layer thickness, Set </a:t>
            </a:r>
            <a:r>
              <a:rPr lang="en-US" b="1" dirty="0" smtClean="0"/>
              <a:t>RUNs (layers, water tables, etc.), </a:t>
            </a:r>
            <a:r>
              <a:rPr lang="en-US" b="1" dirty="0"/>
              <a:t>boundary, water </a:t>
            </a:r>
            <a:r>
              <a:rPr lang="en-US" b="1" dirty="0" smtClean="0"/>
              <a:t>loads (in RUN4)</a:t>
            </a:r>
            <a:endParaRPr lang="en-US" b="1" dirty="0"/>
          </a:p>
          <a:p>
            <a:r>
              <a:rPr lang="en-US" dirty="0" smtClean="0"/>
              <a:t>(5).  RUN1:  under </a:t>
            </a:r>
            <a:r>
              <a:rPr lang="en-US" b="1" dirty="0" smtClean="0">
                <a:solidFill>
                  <a:srgbClr val="FF0000"/>
                </a:solidFill>
              </a:rPr>
              <a:t>DEFINE  =&gt; </a:t>
            </a:r>
            <a:r>
              <a:rPr lang="en-US" dirty="0" smtClean="0"/>
              <a:t>setup static analysis =&gt;  Add a layer:  1000 elements; repeat</a:t>
            </a:r>
          </a:p>
          <a:p>
            <a:r>
              <a:rPr lang="en-US" dirty="0" smtClean="0"/>
              <a:t>        for 500, 509; </a:t>
            </a:r>
            <a:r>
              <a:rPr lang="en-US" b="1" dirty="0" smtClean="0"/>
              <a:t>APPLY</a:t>
            </a:r>
            <a:r>
              <a:rPr lang="en-US" dirty="0" smtClean="0"/>
              <a:t> and </a:t>
            </a:r>
            <a:r>
              <a:rPr lang="en-US" b="1" dirty="0" smtClean="0"/>
              <a:t>EXIT SETUP</a:t>
            </a:r>
            <a:r>
              <a:rPr lang="en-US" dirty="0" smtClean="0"/>
              <a:t>;  refresh view with “Show layers by color” ON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       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r>
              <a:rPr lang="en-US" dirty="0" smtClean="0"/>
              <a:t>9 March 2024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 Dr. G Wu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297E-BF35-45D6-94F7-715D66BF72F4}" type="slidenum">
              <a:rPr lang="en-US" smtClean="0"/>
              <a:t>9</a:t>
            </a:fld>
            <a:endParaRPr lang="en-US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426" y="1673400"/>
            <a:ext cx="6165174" cy="1755600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97952"/>
            <a:ext cx="9144000" cy="280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3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</TotalTime>
  <Words>1663</Words>
  <Application>Microsoft Office PowerPoint</Application>
  <PresentationFormat>On-screen Show (4:3)</PresentationFormat>
  <Paragraphs>288</Paragraphs>
  <Slides>20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Dr.Wu</dc:creator>
  <cp:lastModifiedBy>Dr.Wu</cp:lastModifiedBy>
  <cp:revision>72</cp:revision>
  <dcterms:created xsi:type="dcterms:W3CDTF">2017-02-19T04:28:11Z</dcterms:created>
  <dcterms:modified xsi:type="dcterms:W3CDTF">2024-03-09T23:51:26Z</dcterms:modified>
</cp:coreProperties>
</file>