
<file path=[Content_Types].xml><?xml version="1.0" encoding="utf-8"?>
<Types xmlns="http://schemas.openxmlformats.org/package/2006/content-types">
  <Default Extension="tmp" ContentType="image/png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4" r:id="rId2"/>
    <p:sldId id="266" r:id="rId3"/>
    <p:sldId id="265" r:id="rId4"/>
    <p:sldId id="261" r:id="rId5"/>
    <p:sldId id="263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-1061" y="-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DE8C62-7F09-4191-856A-61BA65D76158}" type="datetimeFigureOut">
              <a:rPr lang="en-CA" smtClean="0"/>
              <a:t>05/03/2018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E7E5E1-42E2-4C57-8EEB-59CE6E8979B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399420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87488D-D996-4096-91E7-F5EAE435FC0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7433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87488D-D996-4096-91E7-F5EAE435FC0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7433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87488D-D996-4096-91E7-F5EAE435FC0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7433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87488D-D996-4096-91E7-F5EAE435FC0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7433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87488D-D996-4096-91E7-F5EAE435FC0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7433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87488D-D996-4096-91E7-F5EAE435FC0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7433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06EC3-E5EA-4216-8BD6-5AE1E43A08EC}" type="datetimeFigureOut">
              <a:rPr lang="en-CA" smtClean="0"/>
              <a:t>05/03/2018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5D5DF-BCAE-4F47-9B01-9F375C27AB2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517604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06EC3-E5EA-4216-8BD6-5AE1E43A08EC}" type="datetimeFigureOut">
              <a:rPr lang="en-CA" smtClean="0"/>
              <a:t>05/03/2018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5D5DF-BCAE-4F47-9B01-9F375C27AB2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847750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06EC3-E5EA-4216-8BD6-5AE1E43A08EC}" type="datetimeFigureOut">
              <a:rPr lang="en-CA" smtClean="0"/>
              <a:t>05/03/2018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5D5DF-BCAE-4F47-9B01-9F375C27AB2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878408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>
  <p:cSld name="Title, 2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489" y="274544"/>
            <a:ext cx="8229023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489" y="1599640"/>
            <a:ext cx="4045238" cy="219635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57489" y="3930463"/>
            <a:ext cx="4045238" cy="219635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4641273" y="1599640"/>
            <a:ext cx="4045239" cy="45271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March 2017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Dr. G. Wu</a:t>
            </a: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8FDF93-14B5-4697-A594-9375288B65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069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06EC3-E5EA-4216-8BD6-5AE1E43A08EC}" type="datetimeFigureOut">
              <a:rPr lang="en-CA" smtClean="0"/>
              <a:t>05/03/2018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5D5DF-BCAE-4F47-9B01-9F375C27AB2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979471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06EC3-E5EA-4216-8BD6-5AE1E43A08EC}" type="datetimeFigureOut">
              <a:rPr lang="en-CA" smtClean="0"/>
              <a:t>05/03/2018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5D5DF-BCAE-4F47-9B01-9F375C27AB2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553038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06EC3-E5EA-4216-8BD6-5AE1E43A08EC}" type="datetimeFigureOut">
              <a:rPr lang="en-CA" smtClean="0"/>
              <a:t>05/03/2018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5D5DF-BCAE-4F47-9B01-9F375C27AB2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77424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06EC3-E5EA-4216-8BD6-5AE1E43A08EC}" type="datetimeFigureOut">
              <a:rPr lang="en-CA" smtClean="0"/>
              <a:t>05/03/2018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5D5DF-BCAE-4F47-9B01-9F375C27AB2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74115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06EC3-E5EA-4216-8BD6-5AE1E43A08EC}" type="datetimeFigureOut">
              <a:rPr lang="en-CA" smtClean="0"/>
              <a:t>05/03/2018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5D5DF-BCAE-4F47-9B01-9F375C27AB2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416143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06EC3-E5EA-4216-8BD6-5AE1E43A08EC}" type="datetimeFigureOut">
              <a:rPr lang="en-CA" smtClean="0"/>
              <a:t>05/03/2018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5D5DF-BCAE-4F47-9B01-9F375C27AB2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65977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06EC3-E5EA-4216-8BD6-5AE1E43A08EC}" type="datetimeFigureOut">
              <a:rPr lang="en-CA" smtClean="0"/>
              <a:t>05/03/2018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5D5DF-BCAE-4F47-9B01-9F375C27AB2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53307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06EC3-E5EA-4216-8BD6-5AE1E43A08EC}" type="datetimeFigureOut">
              <a:rPr lang="en-CA" smtClean="0"/>
              <a:t>05/03/2018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5D5DF-BCAE-4F47-9B01-9F375C27AB2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531167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D06EC3-E5EA-4216-8BD6-5AE1E43A08EC}" type="datetimeFigureOut">
              <a:rPr lang="en-CA" smtClean="0"/>
              <a:t>05/03/2018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65D5DF-BCAE-4F47-9B01-9F375C27AB2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71037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tm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emf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tmp"/><Relationship Id="rId4" Type="http://schemas.openxmlformats.org/officeDocument/2006/relationships/image" Target="../media/image5.tm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tmp"/><Relationship Id="rId4" Type="http://schemas.openxmlformats.org/officeDocument/2006/relationships/image" Target="../media/image7.tm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tmp"/><Relationship Id="rId4" Type="http://schemas.openxmlformats.org/officeDocument/2006/relationships/image" Target="../media/image9.tm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spect="1" noChangeArrowheads="1" noChangeShapeType="1"/>
          </p:cNvSpPr>
          <p:nvPr/>
        </p:nvSpPr>
        <p:spPr bwMode="auto">
          <a:xfrm rot="-5400000">
            <a:off x="-3013364" y="3013364"/>
            <a:ext cx="6858000" cy="831273"/>
          </a:xfrm>
          <a:prstGeom prst="rect">
            <a:avLst/>
          </a:pr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lIns="32823" tIns="32823" rIns="32823" bIns="32823"/>
          <a:lstStyle/>
          <a:p>
            <a:endParaRPr lang="en-CA"/>
          </a:p>
        </p:txBody>
      </p:sp>
      <p:sp>
        <p:nvSpPr>
          <p:cNvPr id="24579" name="Rectangle 3"/>
          <p:cNvSpPr>
            <a:spLocks noChangeAspect="1" noChangeArrowheads="1" noChangeShapeType="1"/>
          </p:cNvSpPr>
          <p:nvPr/>
        </p:nvSpPr>
        <p:spPr bwMode="auto">
          <a:xfrm>
            <a:off x="723035" y="0"/>
            <a:ext cx="8420965" cy="806824"/>
          </a:xfrm>
          <a:prstGeom prst="rect">
            <a:avLst/>
          </a:pr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lIns="32823" tIns="32823" rIns="32823" bIns="32823"/>
          <a:lstStyle/>
          <a:p>
            <a:endParaRPr lang="en-CA"/>
          </a:p>
        </p:txBody>
      </p:sp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94"/>
          <a:stretch>
            <a:fillRect/>
          </a:stretch>
        </p:blipFill>
        <p:spPr bwMode="auto">
          <a:xfrm>
            <a:off x="69273" y="5983942"/>
            <a:ext cx="1039091" cy="726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14"/>
          <p:cNvSpPr/>
          <p:nvPr/>
        </p:nvSpPr>
        <p:spPr>
          <a:xfrm>
            <a:off x="1177636" y="114983"/>
            <a:ext cx="4572000" cy="636857"/>
          </a:xfrm>
          <a:prstGeom prst="rect">
            <a:avLst/>
          </a:prstGeom>
        </p:spPr>
        <p:txBody>
          <a:bodyPr lIns="82058" tIns="41029" rIns="82058" bIns="41029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Candara" panose="020E0502030303020204" pitchFamily="34" charset="0"/>
              </a:rPr>
              <a:t>Dynamic effective stress analysis using the finite element approach  by Dr.  G. Wu</a:t>
            </a:r>
          </a:p>
        </p:txBody>
      </p:sp>
      <p:sp>
        <p:nvSpPr>
          <p:cNvPr id="21" name="Rectangle 7"/>
          <p:cNvSpPr>
            <a:spLocks noGrp="1" noChangeArrowheads="1"/>
          </p:cNvSpPr>
          <p:nvPr>
            <p:ph type="title"/>
          </p:nvPr>
        </p:nvSpPr>
        <p:spPr>
          <a:xfrm>
            <a:off x="831273" y="823136"/>
            <a:ext cx="4096482" cy="1371600"/>
          </a:xfrm>
        </p:spPr>
        <p:txBody>
          <a:bodyPr>
            <a:normAutofit fontScale="90000"/>
          </a:bodyPr>
          <a:lstStyle/>
          <a:p>
            <a:pPr marL="307718" indent="-307718" algn="l">
              <a:buFont typeface="Arial" panose="020B0604020202020204" pitchFamily="34" charset="0"/>
              <a:buChar char="•"/>
            </a:pPr>
            <a:r>
              <a:rPr lang="en-US" altLang="zh-CN" sz="1800" dirty="0">
                <a:latin typeface="+mn-lt"/>
                <a:ea typeface="SimSun" pitchFamily="2" charset="-122"/>
              </a:rPr>
              <a:t>2.4 Example </a:t>
            </a:r>
            <a:r>
              <a:rPr lang="en-US" altLang="zh-CN" sz="1800" dirty="0" smtClean="0">
                <a:latin typeface="+mn-lt"/>
                <a:ea typeface="SimSun" pitchFamily="2" charset="-122"/>
              </a:rPr>
              <a:t>2</a:t>
            </a:r>
            <a:r>
              <a:rPr lang="en-US" altLang="zh-CN" sz="1800" dirty="0">
                <a:latin typeface="+mn-lt"/>
                <a:ea typeface="SimSun" pitchFamily="2" charset="-122"/>
              </a:rPr>
              <a:t> </a:t>
            </a:r>
            <a:r>
              <a:rPr lang="en-US" altLang="zh-CN" sz="1800" dirty="0" smtClean="0">
                <a:latin typeface="+mn-lt"/>
                <a:ea typeface="SimSun" pitchFamily="2" charset="-122"/>
              </a:rPr>
              <a:t>– </a:t>
            </a:r>
            <a:r>
              <a:rPr lang="en-US" altLang="zh-CN" sz="1800" dirty="0" smtClean="0">
                <a:solidFill>
                  <a:srgbClr val="FF0000"/>
                </a:solidFill>
                <a:latin typeface="+mn-lt"/>
                <a:ea typeface="SimSun" pitchFamily="2" charset="-122"/>
              </a:rPr>
              <a:t>prepared in March 2018</a:t>
            </a:r>
            <a:r>
              <a:rPr lang="en-US" altLang="zh-CN" sz="1800" dirty="0" smtClean="0">
                <a:latin typeface="+mn-lt"/>
                <a:ea typeface="SimSun" pitchFamily="2" charset="-122"/>
              </a:rPr>
              <a:t/>
            </a:r>
            <a:br>
              <a:rPr lang="en-US" altLang="zh-CN" sz="1800" dirty="0" smtClean="0">
                <a:latin typeface="+mn-lt"/>
                <a:ea typeface="SimSun" pitchFamily="2" charset="-122"/>
              </a:rPr>
            </a:br>
            <a:r>
              <a:rPr lang="en-US" altLang="zh-CN" sz="1800" dirty="0" smtClean="0">
                <a:latin typeface="+mn-lt"/>
                <a:ea typeface="SimSun" pitchFamily="2" charset="-122"/>
              </a:rPr>
              <a:t>Comparison </a:t>
            </a:r>
            <a:r>
              <a:rPr lang="en-US" altLang="zh-CN" sz="1800" dirty="0">
                <a:latin typeface="+mn-lt"/>
                <a:ea typeface="SimSun" pitchFamily="2" charset="-122"/>
              </a:rPr>
              <a:t>between SHAKE and VERSAT-1D at low-moderate level of earthquake shaking:  </a:t>
            </a:r>
            <a:r>
              <a:rPr lang="en-US" altLang="zh-CN" sz="1800" dirty="0" smtClean="0">
                <a:latin typeface="+mn-lt"/>
                <a:ea typeface="SimSun" pitchFamily="2" charset="-122"/>
              </a:rPr>
              <a:t> </a:t>
            </a:r>
            <a:r>
              <a:rPr lang="en-US" altLang="zh-CN" sz="1800" dirty="0" smtClean="0">
                <a:solidFill>
                  <a:srgbClr val="FF0000"/>
                </a:solidFill>
                <a:latin typeface="+mn-lt"/>
                <a:ea typeface="SimSun" pitchFamily="2" charset="-122"/>
              </a:rPr>
              <a:t>1D soil column - MODEL</a:t>
            </a:r>
            <a:r>
              <a:rPr lang="en-US" altLang="zh-CN" sz="1300" dirty="0">
                <a:latin typeface="+mn-lt"/>
                <a:ea typeface="SimSun" pitchFamily="2" charset="-122"/>
              </a:rPr>
              <a:t/>
            </a:r>
            <a:br>
              <a:rPr lang="en-US" altLang="zh-CN" sz="1300" dirty="0">
                <a:latin typeface="+mn-lt"/>
                <a:ea typeface="SimSun" pitchFamily="2" charset="-122"/>
              </a:rPr>
            </a:br>
            <a:endParaRPr lang="en-CA" sz="1300" dirty="0">
              <a:latin typeface="+mn-lt"/>
            </a:endParaRPr>
          </a:p>
        </p:txBody>
      </p:sp>
      <p:sp>
        <p:nvSpPr>
          <p:cNvPr id="16" name="Rectangle 11"/>
          <p:cNvSpPr>
            <a:spLocks noChangeArrowheads="1"/>
          </p:cNvSpPr>
          <p:nvPr/>
        </p:nvSpPr>
        <p:spPr bwMode="auto">
          <a:xfrm rot="-5400000">
            <a:off x="-1911697" y="2793370"/>
            <a:ext cx="4814427" cy="69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058" tIns="41029" rIns="82058" bIns="41029">
            <a:spAutoFit/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marL="205146" indent="-205146">
              <a:buAutoNum type="arabicPlain" startAt="2017"/>
            </a:pPr>
            <a:r>
              <a:rPr lang="en-US" altLang="en-US" sz="1100" dirty="0"/>
              <a:t>Lecture for CIVL 581 at University of BC  by  Dr. </a:t>
            </a:r>
            <a:r>
              <a:rPr lang="en-US" altLang="en-US" sz="1100" dirty="0" err="1"/>
              <a:t>Guoxi</a:t>
            </a:r>
            <a:r>
              <a:rPr lang="en-US" altLang="en-US" sz="1100" dirty="0"/>
              <a:t> Wu of BC Hydro / </a:t>
            </a:r>
            <a:r>
              <a:rPr lang="en-US" altLang="en-US" sz="1100" dirty="0" err="1"/>
              <a:t>Wutec</a:t>
            </a:r>
            <a:r>
              <a:rPr lang="en-US" altLang="en-US" sz="1100" dirty="0"/>
              <a:t> </a:t>
            </a:r>
            <a:r>
              <a:rPr lang="en-US" altLang="en-US" sz="1100" dirty="0" err="1"/>
              <a:t>Geot</a:t>
            </a:r>
            <a:r>
              <a:rPr lang="en-US" altLang="en-US" sz="1100" dirty="0"/>
              <a:t>.</a:t>
            </a:r>
          </a:p>
          <a:p>
            <a:pPr marL="410291" lvl="1" indent="0"/>
            <a:r>
              <a:rPr lang="en-US" dirty="0" err="1">
                <a:latin typeface="Arial" charset="0"/>
              </a:rPr>
              <a:t>Wutec</a:t>
            </a:r>
            <a:r>
              <a:rPr lang="en-US" dirty="0">
                <a:latin typeface="Arial" charset="0"/>
              </a:rPr>
              <a:t> Geotechnical  International</a:t>
            </a:r>
          </a:p>
          <a:p>
            <a:pPr marL="205146" indent="-205146">
              <a:buAutoNum type="arabicPlain" startAt="2017"/>
            </a:pPr>
            <a:endParaRPr lang="en-US" altLang="en-US" sz="1100" dirty="0"/>
          </a:p>
        </p:txBody>
      </p:sp>
      <p:sp>
        <p:nvSpPr>
          <p:cNvPr id="14" name="Rectangle 13"/>
          <p:cNvSpPr/>
          <p:nvPr/>
        </p:nvSpPr>
        <p:spPr>
          <a:xfrm>
            <a:off x="7481456" y="463278"/>
            <a:ext cx="1662545" cy="359858"/>
          </a:xfrm>
          <a:prstGeom prst="rect">
            <a:avLst/>
          </a:prstGeom>
        </p:spPr>
        <p:txBody>
          <a:bodyPr wrap="square" lIns="82058" tIns="41029" rIns="82058" bIns="41029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Candara" panose="020E0502030303020204" pitchFamily="34" charset="0"/>
              </a:rPr>
              <a:t>2. Non-Linear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8FDF93-14B5-4697-A594-9375288B6574}" type="slidenum">
              <a:rPr lang="en-US" b="1" smtClean="0"/>
              <a:pPr>
                <a:defRPr/>
              </a:pPr>
              <a:t>1</a:t>
            </a:fld>
            <a:endParaRPr lang="en-US" b="1" dirty="0"/>
          </a:p>
        </p:txBody>
      </p:sp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806824"/>
            <a:ext cx="4068347" cy="5593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8590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spect="1" noChangeArrowheads="1" noChangeShapeType="1"/>
          </p:cNvSpPr>
          <p:nvPr/>
        </p:nvSpPr>
        <p:spPr bwMode="auto">
          <a:xfrm rot="-5400000">
            <a:off x="-3013364" y="3013364"/>
            <a:ext cx="6858000" cy="831273"/>
          </a:xfrm>
          <a:prstGeom prst="rect">
            <a:avLst/>
          </a:pr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lIns="32823" tIns="32823" rIns="32823" bIns="32823"/>
          <a:lstStyle/>
          <a:p>
            <a:endParaRPr lang="en-CA"/>
          </a:p>
        </p:txBody>
      </p:sp>
      <p:sp>
        <p:nvSpPr>
          <p:cNvPr id="24579" name="Rectangle 3"/>
          <p:cNvSpPr>
            <a:spLocks noChangeAspect="1" noChangeArrowheads="1" noChangeShapeType="1"/>
          </p:cNvSpPr>
          <p:nvPr/>
        </p:nvSpPr>
        <p:spPr bwMode="auto">
          <a:xfrm>
            <a:off x="723035" y="0"/>
            <a:ext cx="8420965" cy="806824"/>
          </a:xfrm>
          <a:prstGeom prst="rect">
            <a:avLst/>
          </a:pr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lIns="32823" tIns="32823" rIns="32823" bIns="32823"/>
          <a:lstStyle/>
          <a:p>
            <a:endParaRPr lang="en-CA"/>
          </a:p>
        </p:txBody>
      </p:sp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94"/>
          <a:stretch>
            <a:fillRect/>
          </a:stretch>
        </p:blipFill>
        <p:spPr bwMode="auto">
          <a:xfrm>
            <a:off x="69273" y="5983942"/>
            <a:ext cx="1039091" cy="726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14"/>
          <p:cNvSpPr/>
          <p:nvPr/>
        </p:nvSpPr>
        <p:spPr>
          <a:xfrm>
            <a:off x="1177636" y="114983"/>
            <a:ext cx="4572000" cy="636857"/>
          </a:xfrm>
          <a:prstGeom prst="rect">
            <a:avLst/>
          </a:prstGeom>
        </p:spPr>
        <p:txBody>
          <a:bodyPr lIns="82058" tIns="41029" rIns="82058" bIns="41029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Candara" panose="020E0502030303020204" pitchFamily="34" charset="0"/>
              </a:rPr>
              <a:t>Dynamic effective stress analysis using the finite element approach  by Dr.  G. Wu</a:t>
            </a:r>
          </a:p>
        </p:txBody>
      </p:sp>
      <p:sp>
        <p:nvSpPr>
          <p:cNvPr id="21" name="Rectangle 7"/>
          <p:cNvSpPr>
            <a:spLocks noGrp="1" noChangeArrowheads="1"/>
          </p:cNvSpPr>
          <p:nvPr>
            <p:ph type="title"/>
          </p:nvPr>
        </p:nvSpPr>
        <p:spPr>
          <a:xfrm>
            <a:off x="837034" y="941295"/>
            <a:ext cx="8316863" cy="591211"/>
          </a:xfrm>
        </p:spPr>
        <p:txBody>
          <a:bodyPr>
            <a:normAutofit fontScale="90000"/>
          </a:bodyPr>
          <a:lstStyle/>
          <a:p>
            <a:pPr marL="307718" indent="-307718" algn="l">
              <a:buFont typeface="Arial" panose="020B0604020202020204" pitchFamily="34" charset="0"/>
              <a:buChar char="•"/>
            </a:pPr>
            <a:r>
              <a:rPr lang="en-US" altLang="zh-CN" sz="1800" dirty="0">
                <a:latin typeface="+mn-lt"/>
                <a:ea typeface="SimSun" pitchFamily="2" charset="-122"/>
              </a:rPr>
              <a:t>2.4 Example 2:  Comparison between SHAKE and VERSAT-1D at low-moderate level of earthquake shaking:  </a:t>
            </a:r>
            <a:r>
              <a:rPr lang="en-US" altLang="zh-CN" sz="1800" dirty="0">
                <a:solidFill>
                  <a:srgbClr val="FF0000"/>
                </a:solidFill>
                <a:latin typeface="+mn-lt"/>
                <a:ea typeface="SimSun" pitchFamily="2" charset="-122"/>
              </a:rPr>
              <a:t>7 </a:t>
            </a:r>
            <a:r>
              <a:rPr lang="en-US" altLang="zh-CN" sz="1800" dirty="0" smtClean="0">
                <a:solidFill>
                  <a:srgbClr val="FF0000"/>
                </a:solidFill>
                <a:latin typeface="+mn-lt"/>
                <a:ea typeface="SimSun" pitchFamily="2" charset="-122"/>
              </a:rPr>
              <a:t>input crustal ground motions </a:t>
            </a:r>
            <a:r>
              <a:rPr lang="en-US" altLang="zh-CN" sz="1300" dirty="0">
                <a:latin typeface="+mn-lt"/>
                <a:ea typeface="SimSun" pitchFamily="2" charset="-122"/>
              </a:rPr>
              <a:t/>
            </a:r>
            <a:br>
              <a:rPr lang="en-US" altLang="zh-CN" sz="1300" dirty="0">
                <a:latin typeface="+mn-lt"/>
                <a:ea typeface="SimSun" pitchFamily="2" charset="-122"/>
              </a:rPr>
            </a:br>
            <a:endParaRPr lang="en-CA" sz="1300" dirty="0">
              <a:latin typeface="+mn-lt"/>
            </a:endParaRPr>
          </a:p>
        </p:txBody>
      </p:sp>
      <p:sp>
        <p:nvSpPr>
          <p:cNvPr id="16" name="Rectangle 11"/>
          <p:cNvSpPr>
            <a:spLocks noChangeArrowheads="1"/>
          </p:cNvSpPr>
          <p:nvPr/>
        </p:nvSpPr>
        <p:spPr bwMode="auto">
          <a:xfrm rot="-5400000">
            <a:off x="-1911697" y="2793370"/>
            <a:ext cx="4814427" cy="69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058" tIns="41029" rIns="82058" bIns="41029">
            <a:spAutoFit/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marL="205146" indent="-205146">
              <a:buAutoNum type="arabicPlain" startAt="2017"/>
            </a:pPr>
            <a:r>
              <a:rPr lang="en-US" altLang="en-US" sz="1100" dirty="0"/>
              <a:t>Lecture for CIVL 581 at University of BC  by  Dr. </a:t>
            </a:r>
            <a:r>
              <a:rPr lang="en-US" altLang="en-US" sz="1100" dirty="0" err="1"/>
              <a:t>Guoxi</a:t>
            </a:r>
            <a:r>
              <a:rPr lang="en-US" altLang="en-US" sz="1100" dirty="0"/>
              <a:t> Wu of BC Hydro / </a:t>
            </a:r>
            <a:r>
              <a:rPr lang="en-US" altLang="en-US" sz="1100" dirty="0" err="1"/>
              <a:t>Wutec</a:t>
            </a:r>
            <a:r>
              <a:rPr lang="en-US" altLang="en-US" sz="1100" dirty="0"/>
              <a:t> </a:t>
            </a:r>
            <a:r>
              <a:rPr lang="en-US" altLang="en-US" sz="1100" dirty="0" err="1"/>
              <a:t>Geot</a:t>
            </a:r>
            <a:r>
              <a:rPr lang="en-US" altLang="en-US" sz="1100" dirty="0"/>
              <a:t>.</a:t>
            </a:r>
          </a:p>
          <a:p>
            <a:pPr marL="410291" lvl="1" indent="0"/>
            <a:r>
              <a:rPr lang="en-US" dirty="0" err="1">
                <a:latin typeface="Arial" charset="0"/>
              </a:rPr>
              <a:t>Wutec</a:t>
            </a:r>
            <a:r>
              <a:rPr lang="en-US" dirty="0">
                <a:latin typeface="Arial" charset="0"/>
              </a:rPr>
              <a:t> Geotechnical  International</a:t>
            </a:r>
          </a:p>
          <a:p>
            <a:pPr marL="205146" indent="-205146">
              <a:buAutoNum type="arabicPlain" startAt="2017"/>
            </a:pPr>
            <a:endParaRPr lang="en-US" altLang="en-US" sz="1100" dirty="0"/>
          </a:p>
        </p:txBody>
      </p:sp>
      <p:sp>
        <p:nvSpPr>
          <p:cNvPr id="14" name="Rectangle 13"/>
          <p:cNvSpPr/>
          <p:nvPr/>
        </p:nvSpPr>
        <p:spPr>
          <a:xfrm>
            <a:off x="7481456" y="463278"/>
            <a:ext cx="1662545" cy="359858"/>
          </a:xfrm>
          <a:prstGeom prst="rect">
            <a:avLst/>
          </a:prstGeom>
        </p:spPr>
        <p:txBody>
          <a:bodyPr wrap="square" lIns="82058" tIns="41029" rIns="82058" bIns="41029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Candara" panose="020E0502030303020204" pitchFamily="34" charset="0"/>
              </a:rPr>
              <a:t>2. Non-Linear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8FDF93-14B5-4697-A594-9375288B6574}" type="slidenum">
              <a:rPr lang="en-US" b="1" smtClean="0"/>
              <a:pPr>
                <a:defRPr/>
              </a:pPr>
              <a:t>2</a:t>
            </a:fld>
            <a:endParaRPr lang="en-US" b="1" dirty="0"/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330" y="2048453"/>
            <a:ext cx="7416773" cy="1900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Rectangle 22"/>
          <p:cNvSpPr/>
          <p:nvPr/>
        </p:nvSpPr>
        <p:spPr>
          <a:xfrm>
            <a:off x="1828800" y="1676400"/>
            <a:ext cx="62738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dirty="0" smtClean="0"/>
              <a:t>Table 2.1 Meta </a:t>
            </a:r>
            <a:r>
              <a:rPr lang="en-CA" dirty="0"/>
              <a:t>Data of the Seven Crustal Earthquake Records</a:t>
            </a:r>
          </a:p>
        </p:txBody>
      </p:sp>
      <p:pic>
        <p:nvPicPr>
          <p:cNvPr id="24" name="Picture 23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210"/>
          <a:stretch/>
        </p:blipFill>
        <p:spPr bwMode="auto">
          <a:xfrm>
            <a:off x="1284544" y="4114800"/>
            <a:ext cx="5788701" cy="20116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148649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spect="1" noChangeArrowheads="1" noChangeShapeType="1"/>
          </p:cNvSpPr>
          <p:nvPr/>
        </p:nvSpPr>
        <p:spPr bwMode="auto">
          <a:xfrm rot="-5400000">
            <a:off x="-3013364" y="3013364"/>
            <a:ext cx="6858000" cy="831273"/>
          </a:xfrm>
          <a:prstGeom prst="rect">
            <a:avLst/>
          </a:pr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lIns="32823" tIns="32823" rIns="32823" bIns="32823"/>
          <a:lstStyle/>
          <a:p>
            <a:endParaRPr lang="en-CA"/>
          </a:p>
        </p:txBody>
      </p:sp>
      <p:sp>
        <p:nvSpPr>
          <p:cNvPr id="24579" name="Rectangle 3"/>
          <p:cNvSpPr>
            <a:spLocks noChangeAspect="1" noChangeArrowheads="1" noChangeShapeType="1"/>
          </p:cNvSpPr>
          <p:nvPr/>
        </p:nvSpPr>
        <p:spPr bwMode="auto">
          <a:xfrm>
            <a:off x="723035" y="0"/>
            <a:ext cx="8420965" cy="806824"/>
          </a:xfrm>
          <a:prstGeom prst="rect">
            <a:avLst/>
          </a:pr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lIns="32823" tIns="32823" rIns="32823" bIns="32823"/>
          <a:lstStyle/>
          <a:p>
            <a:endParaRPr lang="en-CA"/>
          </a:p>
        </p:txBody>
      </p:sp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94"/>
          <a:stretch>
            <a:fillRect/>
          </a:stretch>
        </p:blipFill>
        <p:spPr bwMode="auto">
          <a:xfrm>
            <a:off x="69273" y="5983942"/>
            <a:ext cx="1039091" cy="726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14"/>
          <p:cNvSpPr/>
          <p:nvPr/>
        </p:nvSpPr>
        <p:spPr>
          <a:xfrm>
            <a:off x="1177636" y="114983"/>
            <a:ext cx="4572000" cy="636857"/>
          </a:xfrm>
          <a:prstGeom prst="rect">
            <a:avLst/>
          </a:prstGeom>
        </p:spPr>
        <p:txBody>
          <a:bodyPr lIns="82058" tIns="41029" rIns="82058" bIns="41029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Candara" panose="020E0502030303020204" pitchFamily="34" charset="0"/>
              </a:rPr>
              <a:t>Dynamic effective stress analysis using the finite element approach  by Dr.  G. Wu</a:t>
            </a:r>
          </a:p>
        </p:txBody>
      </p:sp>
      <p:sp>
        <p:nvSpPr>
          <p:cNvPr id="21" name="Rectangle 7"/>
          <p:cNvSpPr>
            <a:spLocks noGrp="1" noChangeArrowheads="1"/>
          </p:cNvSpPr>
          <p:nvPr>
            <p:ph type="title"/>
          </p:nvPr>
        </p:nvSpPr>
        <p:spPr>
          <a:xfrm>
            <a:off x="837034" y="941295"/>
            <a:ext cx="8316863" cy="591211"/>
          </a:xfrm>
        </p:spPr>
        <p:txBody>
          <a:bodyPr>
            <a:normAutofit fontScale="90000"/>
          </a:bodyPr>
          <a:lstStyle/>
          <a:p>
            <a:pPr marL="307718" indent="-307718" algn="l">
              <a:buFont typeface="Arial" panose="020B0604020202020204" pitchFamily="34" charset="0"/>
              <a:buChar char="•"/>
            </a:pPr>
            <a:r>
              <a:rPr lang="en-US" altLang="zh-CN" sz="1800" dirty="0">
                <a:latin typeface="+mn-lt"/>
                <a:ea typeface="SimSun" pitchFamily="2" charset="-122"/>
              </a:rPr>
              <a:t>2.4 Example 2:  Comparison between SHAKE and VERSAT-1D at low-moderate level of earthquake shaking:  </a:t>
            </a:r>
            <a:r>
              <a:rPr lang="en-US" altLang="zh-CN" sz="1800" dirty="0" smtClean="0">
                <a:solidFill>
                  <a:srgbClr val="FF0000"/>
                </a:solidFill>
                <a:latin typeface="+mn-lt"/>
                <a:ea typeface="SimSun" pitchFamily="2" charset="-122"/>
              </a:rPr>
              <a:t>soil profiles and parameters</a:t>
            </a:r>
            <a:r>
              <a:rPr lang="en-US" altLang="zh-CN" sz="1300" dirty="0">
                <a:latin typeface="+mn-lt"/>
                <a:ea typeface="SimSun" pitchFamily="2" charset="-122"/>
              </a:rPr>
              <a:t/>
            </a:r>
            <a:br>
              <a:rPr lang="en-US" altLang="zh-CN" sz="1300" dirty="0">
                <a:latin typeface="+mn-lt"/>
                <a:ea typeface="SimSun" pitchFamily="2" charset="-122"/>
              </a:rPr>
            </a:br>
            <a:endParaRPr lang="en-CA" sz="1300" dirty="0">
              <a:latin typeface="+mn-lt"/>
            </a:endParaRPr>
          </a:p>
        </p:txBody>
      </p:sp>
      <p:sp>
        <p:nvSpPr>
          <p:cNvPr id="16" name="Rectangle 11"/>
          <p:cNvSpPr>
            <a:spLocks noChangeArrowheads="1"/>
          </p:cNvSpPr>
          <p:nvPr/>
        </p:nvSpPr>
        <p:spPr bwMode="auto">
          <a:xfrm rot="-5400000">
            <a:off x="-1911697" y="2793370"/>
            <a:ext cx="4814427" cy="69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058" tIns="41029" rIns="82058" bIns="41029">
            <a:spAutoFit/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marL="205146" indent="-205146">
              <a:buAutoNum type="arabicPlain" startAt="2017"/>
            </a:pPr>
            <a:r>
              <a:rPr lang="en-US" altLang="en-US" sz="1100" dirty="0"/>
              <a:t>Lecture for CIVL 581 at University of BC  by  Dr. </a:t>
            </a:r>
            <a:r>
              <a:rPr lang="en-US" altLang="en-US" sz="1100" dirty="0" err="1"/>
              <a:t>Guoxi</a:t>
            </a:r>
            <a:r>
              <a:rPr lang="en-US" altLang="en-US" sz="1100" dirty="0"/>
              <a:t> Wu of BC Hydro / </a:t>
            </a:r>
            <a:r>
              <a:rPr lang="en-US" altLang="en-US" sz="1100" dirty="0" err="1"/>
              <a:t>Wutec</a:t>
            </a:r>
            <a:r>
              <a:rPr lang="en-US" altLang="en-US" sz="1100" dirty="0"/>
              <a:t> </a:t>
            </a:r>
            <a:r>
              <a:rPr lang="en-US" altLang="en-US" sz="1100" dirty="0" err="1"/>
              <a:t>Geot</a:t>
            </a:r>
            <a:r>
              <a:rPr lang="en-US" altLang="en-US" sz="1100" dirty="0"/>
              <a:t>.</a:t>
            </a:r>
          </a:p>
          <a:p>
            <a:pPr marL="410291" lvl="1" indent="0"/>
            <a:r>
              <a:rPr lang="en-US" dirty="0" err="1">
                <a:latin typeface="Arial" charset="0"/>
              </a:rPr>
              <a:t>Wutec</a:t>
            </a:r>
            <a:r>
              <a:rPr lang="en-US" dirty="0">
                <a:latin typeface="Arial" charset="0"/>
              </a:rPr>
              <a:t> Geotechnical  International</a:t>
            </a:r>
          </a:p>
          <a:p>
            <a:pPr marL="205146" indent="-205146">
              <a:buAutoNum type="arabicPlain" startAt="2017"/>
            </a:pPr>
            <a:endParaRPr lang="en-US" altLang="en-US" sz="1100" dirty="0"/>
          </a:p>
        </p:txBody>
      </p:sp>
      <p:sp>
        <p:nvSpPr>
          <p:cNvPr id="14" name="Rectangle 13"/>
          <p:cNvSpPr/>
          <p:nvPr/>
        </p:nvSpPr>
        <p:spPr>
          <a:xfrm>
            <a:off x="7481456" y="463278"/>
            <a:ext cx="1662545" cy="359858"/>
          </a:xfrm>
          <a:prstGeom prst="rect">
            <a:avLst/>
          </a:prstGeom>
        </p:spPr>
        <p:txBody>
          <a:bodyPr wrap="square" lIns="82058" tIns="41029" rIns="82058" bIns="41029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Candara" panose="020E0502030303020204" pitchFamily="34" charset="0"/>
              </a:rPr>
              <a:t>2. Non-Linear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8FDF93-14B5-4697-A594-9375288B6574}" type="slidenum">
              <a:rPr lang="en-US" b="1" smtClean="0"/>
              <a:pPr>
                <a:defRPr/>
              </a:pPr>
              <a:t>3</a:t>
            </a:fld>
            <a:endParaRPr lang="en-US" b="1" dirty="0"/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5385103"/>
              </p:ext>
            </p:extLst>
          </p:nvPr>
        </p:nvGraphicFramePr>
        <p:xfrm>
          <a:off x="1460817" y="1905000"/>
          <a:ext cx="5787887" cy="21336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91218"/>
                <a:gridCol w="2335679"/>
                <a:gridCol w="1544805"/>
                <a:gridCol w="1416185"/>
              </a:tblGrid>
              <a:tr h="39291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 u="sng" dirty="0">
                          <a:effectLst/>
                        </a:rPr>
                        <a:t>No.</a:t>
                      </a:r>
                      <a:endParaRPr lang="en-CA" sz="1100" b="1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>
                          <a:effectLst/>
                        </a:rPr>
                        <a:t>  </a:t>
                      </a:r>
                      <a:r>
                        <a:rPr lang="en-CA" sz="1000" u="sng">
                          <a:effectLst/>
                        </a:rPr>
                        <a:t>Soil Layer Description</a:t>
                      </a:r>
                      <a:endParaRPr lang="en-CA" sz="1100" b="1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>
                          <a:effectLst/>
                        </a:rPr>
                        <a:t>Unit Weight</a:t>
                      </a:r>
                      <a:endParaRPr lang="en-CA" sz="1100">
                        <a:effectLst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>
                          <a:effectLst/>
                        </a:rPr>
                        <a:t>(kN/m</a:t>
                      </a:r>
                      <a:r>
                        <a:rPr lang="en-CA" sz="1000" baseline="30000">
                          <a:effectLst/>
                        </a:rPr>
                        <a:t>3</a:t>
                      </a:r>
                      <a:r>
                        <a:rPr lang="en-CA" sz="1000">
                          <a:effectLst/>
                        </a:rPr>
                        <a:t>)</a:t>
                      </a:r>
                      <a:endParaRPr lang="en-CA" sz="1100" b="1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>
                          <a:effectLst/>
                        </a:rPr>
                        <a:t>Shear Wave</a:t>
                      </a:r>
                      <a:endParaRPr lang="en-CA" sz="1100">
                        <a:effectLst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>
                          <a:effectLst/>
                        </a:rPr>
                        <a:t>Velocity, V</a:t>
                      </a:r>
                      <a:r>
                        <a:rPr lang="en-CA" sz="1000" baseline="-25000">
                          <a:effectLst/>
                        </a:rPr>
                        <a:t>s</a:t>
                      </a:r>
                      <a:r>
                        <a:rPr lang="en-CA" sz="1000">
                          <a:effectLst/>
                        </a:rPr>
                        <a:t> (m/s)</a:t>
                      </a:r>
                      <a:endParaRPr lang="en-CA" sz="1100" b="1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9291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>
                          <a:effectLst/>
                        </a:rPr>
                        <a:t>1a</a:t>
                      </a:r>
                      <a:endParaRPr lang="en-CA" sz="1100" b="1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>
                          <a:effectLst/>
                        </a:rPr>
                        <a:t>Wet Loose to Compact Sand and Gravel (above water level)</a:t>
                      </a:r>
                      <a:endParaRPr lang="en-CA" sz="1100" b="1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>
                          <a:effectLst/>
                        </a:rPr>
                        <a:t>19.5 (a.wt)</a:t>
                      </a:r>
                      <a:endParaRPr lang="en-CA" sz="1100" b="1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>
                          <a:effectLst/>
                        </a:rPr>
                        <a:t>160</a:t>
                      </a:r>
                      <a:endParaRPr lang="en-CA" sz="1100" b="1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9291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>
                          <a:effectLst/>
                        </a:rPr>
                        <a:t>1b</a:t>
                      </a:r>
                      <a:endParaRPr lang="en-CA" sz="1100" b="1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>
                          <a:effectLst/>
                        </a:rPr>
                        <a:t>Saturated Loose to Compact Sand and Gravel (below water level)</a:t>
                      </a:r>
                      <a:endParaRPr lang="en-CA" sz="1100" b="1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>
                          <a:effectLst/>
                        </a:rPr>
                        <a:t>21.2 (b. wt)</a:t>
                      </a:r>
                      <a:endParaRPr lang="en-CA" sz="1100" b="1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>
                          <a:effectLst/>
                        </a:rPr>
                        <a:t>300</a:t>
                      </a:r>
                      <a:endParaRPr lang="en-CA" sz="1100" b="1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9468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 dirty="0">
                          <a:effectLst/>
                        </a:rPr>
                        <a:t>3</a:t>
                      </a:r>
                      <a:endParaRPr lang="en-CA" sz="1100" b="1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>
                          <a:effectLst/>
                        </a:rPr>
                        <a:t>Compact Gravel to Gravel</a:t>
                      </a:r>
                      <a:endParaRPr lang="en-CA" sz="1100" b="1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>
                          <a:effectLst/>
                        </a:rPr>
                        <a:t>21.2</a:t>
                      </a:r>
                      <a:endParaRPr lang="en-CA" sz="1100" b="1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>
                          <a:effectLst/>
                        </a:rPr>
                        <a:t>400</a:t>
                      </a:r>
                      <a:endParaRPr lang="en-CA" sz="1100" b="1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9468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>
                          <a:effectLst/>
                        </a:rPr>
                        <a:t>4</a:t>
                      </a:r>
                      <a:endParaRPr lang="en-CA" sz="1100" b="1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 dirty="0">
                          <a:effectLst/>
                        </a:rPr>
                        <a:t>Very Stiff to Hard Clay and Silt</a:t>
                      </a:r>
                      <a:endParaRPr lang="en-CA" sz="1100" b="1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>
                          <a:effectLst/>
                        </a:rPr>
                        <a:t>20.4</a:t>
                      </a:r>
                      <a:endParaRPr lang="en-CA" sz="1100" b="1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>
                          <a:effectLst/>
                        </a:rPr>
                        <a:t>360</a:t>
                      </a:r>
                      <a:endParaRPr lang="en-CA" sz="1100" b="1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6549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>
                          <a:effectLst/>
                        </a:rPr>
                        <a:t>5</a:t>
                      </a:r>
                      <a:endParaRPr lang="en-CA" sz="1100" b="1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 dirty="0">
                          <a:effectLst/>
                        </a:rPr>
                        <a:t>Very Dense/Hard Silt and Sand</a:t>
                      </a:r>
                      <a:endParaRPr lang="en-CA" sz="1100" b="1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>
                          <a:effectLst/>
                        </a:rPr>
                        <a:t>21.7 (“elastic base” input) </a:t>
                      </a:r>
                      <a:endParaRPr lang="en-CA" sz="1100" b="1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 dirty="0">
                          <a:effectLst/>
                        </a:rPr>
                        <a:t>450</a:t>
                      </a:r>
                      <a:endParaRPr lang="en-CA" sz="1100" b="1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1444488" y="1484268"/>
            <a:ext cx="5791200" cy="53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en-CA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Table 2.2  Soil Unit Weights and Shear Wave </a:t>
            </a:r>
            <a:r>
              <a:rPr lang="en-CA" altLang="en-US" sz="1100" dirty="0">
                <a:latin typeface="Arial" pitchFamily="34" charset="0"/>
                <a:ea typeface="Calibri" pitchFamily="34" charset="0"/>
                <a:cs typeface="Arial" pitchFamily="34" charset="0"/>
              </a:rPr>
              <a:t>Velocities </a:t>
            </a:r>
            <a:r>
              <a:rPr lang="en-CA" altLang="en-US" sz="11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for SHAKE </a:t>
            </a:r>
            <a:r>
              <a:rPr lang="en-CA" altLang="en-US" sz="1100" dirty="0">
                <a:latin typeface="Arial" pitchFamily="34" charset="0"/>
                <a:ea typeface="Calibri" pitchFamily="34" charset="0"/>
                <a:cs typeface="Arial" pitchFamily="34" charset="0"/>
              </a:rPr>
              <a:t>and </a:t>
            </a:r>
            <a:r>
              <a:rPr lang="en-CA" altLang="en-US" sz="11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VERSAT-1D</a:t>
            </a:r>
            <a:r>
              <a:rPr kumimoji="0" lang="en-CA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endParaRPr kumimoji="0" lang="en-CA" altLang="en-US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9185929"/>
              </p:ext>
            </p:extLst>
          </p:nvPr>
        </p:nvGraphicFramePr>
        <p:xfrm>
          <a:off x="1453197" y="4523757"/>
          <a:ext cx="5817870" cy="205206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7200"/>
                <a:gridCol w="889000"/>
                <a:gridCol w="1475740"/>
                <a:gridCol w="938530"/>
                <a:gridCol w="514350"/>
                <a:gridCol w="514350"/>
                <a:gridCol w="514350"/>
                <a:gridCol w="514350"/>
              </a:tblGrid>
              <a:tr h="3657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 u="sng" dirty="0">
                          <a:effectLst/>
                        </a:rPr>
                        <a:t>Layer</a:t>
                      </a:r>
                      <a:endParaRPr lang="en-CA" sz="1100" b="1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 dirty="0" smtClean="0">
                          <a:effectLst/>
                        </a:rPr>
                        <a:t>VERSAT-1D </a:t>
                      </a:r>
                      <a:r>
                        <a:rPr lang="en-CA" sz="1000" dirty="0">
                          <a:effectLst/>
                        </a:rPr>
                        <a:t>Soil Zone #</a:t>
                      </a:r>
                      <a:endParaRPr lang="en-CA" sz="1100" b="1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 u="sng" dirty="0">
                          <a:effectLst/>
                        </a:rPr>
                        <a:t>Soil Layer Description</a:t>
                      </a:r>
                      <a:endParaRPr lang="en-CA" sz="1100" b="1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>
                          <a:effectLst/>
                        </a:rPr>
                        <a:t>G</a:t>
                      </a:r>
                      <a:r>
                        <a:rPr lang="en-CA" sz="1000" baseline="-25000">
                          <a:effectLst/>
                        </a:rPr>
                        <a:t>max</a:t>
                      </a:r>
                      <a:r>
                        <a:rPr lang="en-CA" sz="1000">
                          <a:effectLst/>
                        </a:rPr>
                        <a:t> (kPa)</a:t>
                      </a:r>
                      <a:endParaRPr lang="en-CA" sz="1100" b="1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>
                          <a:effectLst/>
                        </a:rPr>
                        <a:t>K</a:t>
                      </a:r>
                      <a:r>
                        <a:rPr lang="en-CA" sz="1000" baseline="-25000">
                          <a:effectLst/>
                        </a:rPr>
                        <a:t>G</a:t>
                      </a:r>
                      <a:endParaRPr lang="en-CA" sz="1100" b="1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>
                          <a:effectLst/>
                        </a:rPr>
                        <a:t>c</a:t>
                      </a:r>
                      <a:endParaRPr lang="en-CA" sz="1100">
                        <a:effectLst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>
                          <a:effectLst/>
                        </a:rPr>
                        <a:t>(kPa)</a:t>
                      </a:r>
                      <a:endParaRPr lang="en-CA" sz="1100" b="1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 dirty="0">
                          <a:effectLst/>
                          <a:latin typeface="Symbol" panose="05050102010706020507" pitchFamily="18" charset="2"/>
                        </a:rPr>
                        <a:t>f</a:t>
                      </a:r>
                      <a:endParaRPr lang="en-CA" sz="1100" dirty="0">
                        <a:effectLst/>
                        <a:latin typeface="Symbol" panose="05050102010706020507" pitchFamily="18" charset="2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 dirty="0">
                          <a:effectLst/>
                        </a:rPr>
                        <a:t>(°)</a:t>
                      </a:r>
                      <a:endParaRPr lang="en-CA" sz="1100" b="1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>
                          <a:effectLst/>
                        </a:rPr>
                        <a:t>R</a:t>
                      </a:r>
                      <a:r>
                        <a:rPr lang="en-CA" sz="1000" baseline="-25000">
                          <a:effectLst/>
                        </a:rPr>
                        <a:t>f</a:t>
                      </a:r>
                      <a:endParaRPr lang="en-CA" sz="1100" b="1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657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>
                          <a:effectLst/>
                        </a:rPr>
                        <a:t>1a</a:t>
                      </a:r>
                      <a:endParaRPr lang="en-CA" sz="1100" b="1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>
                          <a:effectLst/>
                        </a:rPr>
                        <a:t>M1</a:t>
                      </a:r>
                      <a:endParaRPr lang="en-CA" sz="1100" b="1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>
                          <a:effectLst/>
                        </a:rPr>
                        <a:t>Wet Loose to Compact Sand and Gravel (a.wt)</a:t>
                      </a:r>
                      <a:endParaRPr lang="en-CA" sz="1100" b="1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>
                          <a:effectLst/>
                        </a:rPr>
                        <a:t>50887</a:t>
                      </a:r>
                      <a:endParaRPr lang="en-CA" sz="1100" b="1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>
                          <a:effectLst/>
                        </a:rPr>
                        <a:t>502</a:t>
                      </a:r>
                      <a:endParaRPr lang="en-CA" sz="1100" b="1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 dirty="0">
                          <a:effectLst/>
                        </a:rPr>
                        <a:t>0</a:t>
                      </a:r>
                      <a:endParaRPr lang="en-CA" sz="1100" b="1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>
                          <a:effectLst/>
                        </a:rPr>
                        <a:t>3</a:t>
                      </a:r>
                      <a:endParaRPr lang="en-CA" sz="1100" b="1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>
                          <a:effectLst/>
                        </a:rPr>
                        <a:t>1500</a:t>
                      </a:r>
                      <a:endParaRPr lang="en-CA" sz="1100" b="1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657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>
                          <a:effectLst/>
                        </a:rPr>
                        <a:t>1b</a:t>
                      </a:r>
                      <a:endParaRPr lang="en-CA" sz="1100" b="1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 dirty="0">
                          <a:effectLst/>
                        </a:rPr>
                        <a:t>M2</a:t>
                      </a:r>
                      <a:endParaRPr lang="en-CA" sz="1100" b="1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>
                          <a:effectLst/>
                        </a:rPr>
                        <a:t>Saturated Layer 1a (b.wt)</a:t>
                      </a:r>
                      <a:endParaRPr lang="en-CA" sz="1100" b="1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>
                          <a:effectLst/>
                        </a:rPr>
                        <a:t>194495</a:t>
                      </a:r>
                      <a:endParaRPr lang="en-CA" sz="1100" b="1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>
                          <a:effectLst/>
                        </a:rPr>
                        <a:t>1920</a:t>
                      </a:r>
                      <a:endParaRPr lang="en-CA" sz="1100" b="1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>
                          <a:effectLst/>
                        </a:rPr>
                        <a:t>0</a:t>
                      </a:r>
                      <a:endParaRPr lang="en-CA" sz="1100" b="1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>
                          <a:effectLst/>
                        </a:rPr>
                        <a:t>35</a:t>
                      </a:r>
                      <a:endParaRPr lang="en-CA" sz="1100" b="1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>
                          <a:effectLst/>
                        </a:rPr>
                        <a:t>1500</a:t>
                      </a:r>
                      <a:endParaRPr lang="en-CA" sz="1100" b="1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7432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 dirty="0">
                          <a:effectLst/>
                        </a:rPr>
                        <a:t>3</a:t>
                      </a:r>
                      <a:endParaRPr lang="en-CA" sz="1100" b="1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>
                          <a:effectLst/>
                        </a:rPr>
                        <a:t>M3</a:t>
                      </a:r>
                      <a:endParaRPr lang="en-CA" sz="1100" b="1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>
                          <a:effectLst/>
                        </a:rPr>
                        <a:t>Compact Gravel to Gravel</a:t>
                      </a:r>
                      <a:endParaRPr lang="en-CA" sz="1100" b="1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>
                          <a:effectLst/>
                        </a:rPr>
                        <a:t>345770</a:t>
                      </a:r>
                      <a:endParaRPr lang="en-CA" sz="1100" b="1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>
                          <a:effectLst/>
                        </a:rPr>
                        <a:t>3413</a:t>
                      </a:r>
                      <a:endParaRPr lang="en-CA" sz="1100" b="1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>
                          <a:effectLst/>
                        </a:rPr>
                        <a:t>0</a:t>
                      </a:r>
                      <a:endParaRPr lang="en-CA" sz="1100" b="1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>
                          <a:effectLst/>
                        </a:rPr>
                        <a:t>35</a:t>
                      </a:r>
                      <a:endParaRPr lang="en-CA" sz="1100" b="1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>
                          <a:effectLst/>
                        </a:rPr>
                        <a:t>1500</a:t>
                      </a:r>
                      <a:endParaRPr lang="en-CA" sz="1100" b="1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7432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>
                          <a:effectLst/>
                        </a:rPr>
                        <a:t>4</a:t>
                      </a:r>
                      <a:endParaRPr lang="en-CA" sz="1100" b="1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>
                          <a:effectLst/>
                        </a:rPr>
                        <a:t>M4</a:t>
                      </a:r>
                      <a:endParaRPr lang="en-CA" sz="1100" b="1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>
                          <a:effectLst/>
                        </a:rPr>
                        <a:t>Very Stiff to Hard Clay and Silt</a:t>
                      </a:r>
                      <a:endParaRPr lang="en-CA" sz="1100" b="1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>
                          <a:effectLst/>
                        </a:rPr>
                        <a:t>269505</a:t>
                      </a:r>
                      <a:endParaRPr lang="en-CA" sz="1100" b="1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>
                          <a:effectLst/>
                        </a:rPr>
                        <a:t>2660</a:t>
                      </a:r>
                      <a:endParaRPr lang="en-CA" sz="1100" b="1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>
                          <a:effectLst/>
                        </a:rPr>
                        <a:t>30</a:t>
                      </a:r>
                      <a:endParaRPr lang="en-CA" sz="1100" b="1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>
                          <a:effectLst/>
                        </a:rPr>
                        <a:t>25</a:t>
                      </a:r>
                      <a:endParaRPr lang="en-CA" sz="1100" b="1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>
                          <a:effectLst/>
                        </a:rPr>
                        <a:t>750</a:t>
                      </a:r>
                      <a:endParaRPr lang="en-CA" sz="1100" b="1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74320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>
                          <a:effectLst/>
                        </a:rPr>
                        <a:t>Elastic base</a:t>
                      </a:r>
                      <a:endParaRPr lang="en-CA" sz="1100" b="1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 dirty="0">
                          <a:effectLst/>
                        </a:rPr>
                        <a:t>Very Dense/Hard Silt and Sand</a:t>
                      </a:r>
                      <a:endParaRPr lang="en-CA" sz="1100" b="1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 dirty="0">
                          <a:effectLst/>
                        </a:rPr>
                        <a:t>Elastic base, V</a:t>
                      </a:r>
                      <a:r>
                        <a:rPr lang="en-CA" sz="1000" baseline="-25000" dirty="0">
                          <a:effectLst/>
                        </a:rPr>
                        <a:t>s</a:t>
                      </a:r>
                      <a:r>
                        <a:rPr lang="en-CA" sz="1000" dirty="0">
                          <a:effectLst/>
                        </a:rPr>
                        <a:t> = 450 m/s</a:t>
                      </a:r>
                      <a:endParaRPr lang="en-CA" sz="1100" b="1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0" name="Rectangle 3"/>
          <p:cNvSpPr>
            <a:spLocks noChangeArrowheads="1"/>
          </p:cNvSpPr>
          <p:nvPr/>
        </p:nvSpPr>
        <p:spPr bwMode="auto">
          <a:xfrm>
            <a:off x="1447801" y="4157095"/>
            <a:ext cx="6672019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en-CA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Table 2.3 Soil </a:t>
            </a:r>
            <a:r>
              <a:rPr kumimoji="0" lang="en-CA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Stiffness</a:t>
            </a:r>
            <a:r>
              <a:rPr kumimoji="0" lang="en-CA" altLang="en-US" sz="11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CA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and </a:t>
            </a:r>
            <a:r>
              <a:rPr kumimoji="0" lang="en-CA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Strength </a:t>
            </a:r>
            <a:r>
              <a:rPr lang="en-CA" altLang="en-US" sz="1100" dirty="0">
                <a:latin typeface="Arial" pitchFamily="34" charset="0"/>
                <a:ea typeface="Calibri" pitchFamily="34" charset="0"/>
                <a:cs typeface="Arial" pitchFamily="34" charset="0"/>
              </a:rPr>
              <a:t>Parameters for VERSAT-1D </a:t>
            </a:r>
            <a:r>
              <a:rPr lang="en-CA" altLang="en-US" sz="900" dirty="0">
                <a:latin typeface="Arial" pitchFamily="34" charset="0"/>
                <a:ea typeface="Calibri" pitchFamily="34" charset="0"/>
                <a:cs typeface="Arial" pitchFamily="34" charset="0"/>
              </a:rPr>
              <a:t>(</a:t>
            </a:r>
            <a:r>
              <a:rPr lang="en-CA" altLang="en-US" sz="900" i="1" dirty="0">
                <a:latin typeface="Arial" pitchFamily="34" charset="0"/>
                <a:ea typeface="Calibri" pitchFamily="34" charset="0"/>
                <a:cs typeface="Arial" pitchFamily="34" charset="0"/>
              </a:rPr>
              <a:t>viscous damping </a:t>
            </a:r>
            <a:r>
              <a:rPr lang="en-CA" altLang="en-US" sz="900" i="1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0.5% for mass </a:t>
            </a:r>
            <a:r>
              <a:rPr lang="en-CA" altLang="en-US" sz="900" i="1" dirty="0">
                <a:latin typeface="Arial" pitchFamily="34" charset="0"/>
                <a:ea typeface="Calibri" pitchFamily="34" charset="0"/>
                <a:cs typeface="Arial" pitchFamily="34" charset="0"/>
              </a:rPr>
              <a:t>&amp; </a:t>
            </a:r>
            <a:r>
              <a:rPr lang="en-CA" altLang="en-US" sz="900" i="1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stiffness</a:t>
            </a:r>
            <a:r>
              <a:rPr lang="en-CA" altLang="en-US" sz="9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)</a:t>
            </a:r>
            <a:endParaRPr kumimoji="0" lang="en-CA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98979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spect="1" noChangeArrowheads="1" noChangeShapeType="1"/>
          </p:cNvSpPr>
          <p:nvPr/>
        </p:nvSpPr>
        <p:spPr bwMode="auto">
          <a:xfrm rot="-5400000">
            <a:off x="-3013364" y="3013364"/>
            <a:ext cx="6858000" cy="831273"/>
          </a:xfrm>
          <a:prstGeom prst="rect">
            <a:avLst/>
          </a:pr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lIns="32823" tIns="32823" rIns="32823" bIns="32823"/>
          <a:lstStyle/>
          <a:p>
            <a:endParaRPr lang="en-CA"/>
          </a:p>
        </p:txBody>
      </p:sp>
      <p:sp>
        <p:nvSpPr>
          <p:cNvPr id="24579" name="Rectangle 3"/>
          <p:cNvSpPr>
            <a:spLocks noChangeAspect="1" noChangeArrowheads="1" noChangeShapeType="1"/>
          </p:cNvSpPr>
          <p:nvPr/>
        </p:nvSpPr>
        <p:spPr bwMode="auto">
          <a:xfrm>
            <a:off x="723035" y="0"/>
            <a:ext cx="8420965" cy="806824"/>
          </a:xfrm>
          <a:prstGeom prst="rect">
            <a:avLst/>
          </a:pr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lIns="32823" tIns="32823" rIns="32823" bIns="32823"/>
          <a:lstStyle/>
          <a:p>
            <a:endParaRPr lang="en-CA"/>
          </a:p>
        </p:txBody>
      </p:sp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94"/>
          <a:stretch>
            <a:fillRect/>
          </a:stretch>
        </p:blipFill>
        <p:spPr bwMode="auto">
          <a:xfrm>
            <a:off x="69273" y="5983942"/>
            <a:ext cx="1039091" cy="726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14"/>
          <p:cNvSpPr/>
          <p:nvPr/>
        </p:nvSpPr>
        <p:spPr>
          <a:xfrm>
            <a:off x="1177636" y="114983"/>
            <a:ext cx="4572000" cy="636857"/>
          </a:xfrm>
          <a:prstGeom prst="rect">
            <a:avLst/>
          </a:prstGeom>
        </p:spPr>
        <p:txBody>
          <a:bodyPr lIns="82058" tIns="41029" rIns="82058" bIns="41029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Candara" panose="020E0502030303020204" pitchFamily="34" charset="0"/>
              </a:rPr>
              <a:t>Dynamic effective stress analysis using the finite element approach  by Dr.  G. Wu</a:t>
            </a:r>
          </a:p>
        </p:txBody>
      </p:sp>
      <p:sp>
        <p:nvSpPr>
          <p:cNvPr id="21" name="Rectangle 7"/>
          <p:cNvSpPr>
            <a:spLocks noGrp="1" noChangeArrowheads="1"/>
          </p:cNvSpPr>
          <p:nvPr>
            <p:ph type="title"/>
          </p:nvPr>
        </p:nvSpPr>
        <p:spPr>
          <a:xfrm>
            <a:off x="837034" y="941295"/>
            <a:ext cx="8316863" cy="887505"/>
          </a:xfrm>
        </p:spPr>
        <p:txBody>
          <a:bodyPr>
            <a:normAutofit fontScale="90000"/>
          </a:bodyPr>
          <a:lstStyle/>
          <a:p>
            <a:pPr marL="307718" indent="-307718" algn="l">
              <a:buFont typeface="Arial" panose="020B0604020202020204" pitchFamily="34" charset="0"/>
              <a:buChar char="•"/>
            </a:pPr>
            <a:r>
              <a:rPr lang="en-US" altLang="zh-CN" sz="1800" dirty="0">
                <a:latin typeface="+mn-lt"/>
                <a:ea typeface="SimSun" pitchFamily="2" charset="-122"/>
              </a:rPr>
              <a:t>2.4 Example 2:  Comparison between SHAKE and VERSAT-1D at low-moderate level of earthquake shaking:  </a:t>
            </a:r>
            <a:r>
              <a:rPr lang="en-US" altLang="zh-CN" sz="1800" dirty="0" smtClean="0">
                <a:latin typeface="+mn-lt"/>
                <a:ea typeface="SimSun" pitchFamily="2" charset="-122"/>
              </a:rPr>
              <a:t/>
            </a:r>
            <a:br>
              <a:rPr lang="en-US" altLang="zh-CN" sz="1800" dirty="0" smtClean="0">
                <a:latin typeface="+mn-lt"/>
                <a:ea typeface="SimSun" pitchFamily="2" charset="-122"/>
              </a:rPr>
            </a:br>
            <a:r>
              <a:rPr lang="en-US" altLang="zh-CN" sz="1800" dirty="0" smtClean="0">
                <a:solidFill>
                  <a:srgbClr val="FF0000"/>
                </a:solidFill>
                <a:latin typeface="+mn-lt"/>
                <a:ea typeface="SimSun" pitchFamily="2" charset="-122"/>
              </a:rPr>
              <a:t>G/</a:t>
            </a:r>
            <a:r>
              <a:rPr lang="en-US" altLang="zh-CN" sz="1800" dirty="0" err="1" smtClean="0">
                <a:solidFill>
                  <a:srgbClr val="FF0000"/>
                </a:solidFill>
                <a:latin typeface="+mn-lt"/>
                <a:ea typeface="SimSun" pitchFamily="2" charset="-122"/>
              </a:rPr>
              <a:t>G</a:t>
            </a:r>
            <a:r>
              <a:rPr lang="en-US" altLang="zh-CN" sz="1800" baseline="-25000" dirty="0" err="1" smtClean="0">
                <a:solidFill>
                  <a:srgbClr val="FF0000"/>
                </a:solidFill>
                <a:latin typeface="+mn-lt"/>
                <a:ea typeface="SimSun" pitchFamily="2" charset="-122"/>
              </a:rPr>
              <a:t>max</a:t>
            </a:r>
            <a:r>
              <a:rPr lang="en-US" altLang="zh-CN" sz="1800" dirty="0" smtClean="0">
                <a:solidFill>
                  <a:srgbClr val="FF0000"/>
                </a:solidFill>
                <a:latin typeface="+mn-lt"/>
                <a:ea typeface="SimSun" pitchFamily="2" charset="-122"/>
              </a:rPr>
              <a:t>, and damping curves used in SHAKE analyses</a:t>
            </a:r>
            <a:r>
              <a:rPr lang="en-US" altLang="zh-CN" sz="1300" dirty="0">
                <a:latin typeface="+mn-lt"/>
                <a:ea typeface="SimSun" pitchFamily="2" charset="-122"/>
              </a:rPr>
              <a:t/>
            </a:r>
            <a:br>
              <a:rPr lang="en-US" altLang="zh-CN" sz="1300" dirty="0">
                <a:latin typeface="+mn-lt"/>
                <a:ea typeface="SimSun" pitchFamily="2" charset="-122"/>
              </a:rPr>
            </a:br>
            <a:endParaRPr lang="en-CA" sz="1300" dirty="0">
              <a:latin typeface="+mn-lt"/>
            </a:endParaRPr>
          </a:p>
        </p:txBody>
      </p:sp>
      <p:sp>
        <p:nvSpPr>
          <p:cNvPr id="16" name="Rectangle 11"/>
          <p:cNvSpPr>
            <a:spLocks noChangeArrowheads="1"/>
          </p:cNvSpPr>
          <p:nvPr/>
        </p:nvSpPr>
        <p:spPr bwMode="auto">
          <a:xfrm rot="-5400000">
            <a:off x="-1911697" y="2793370"/>
            <a:ext cx="4814427" cy="69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058" tIns="41029" rIns="82058" bIns="41029">
            <a:spAutoFit/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marL="205146" indent="-205146">
              <a:buAutoNum type="arabicPlain" startAt="2017"/>
            </a:pPr>
            <a:r>
              <a:rPr lang="en-US" altLang="en-US" sz="1100" dirty="0"/>
              <a:t>Lecture for CIVL 581 at University of BC  by  Dr. </a:t>
            </a:r>
            <a:r>
              <a:rPr lang="en-US" altLang="en-US" sz="1100" dirty="0" err="1"/>
              <a:t>Guoxi</a:t>
            </a:r>
            <a:r>
              <a:rPr lang="en-US" altLang="en-US" sz="1100" dirty="0"/>
              <a:t> Wu of BC Hydro / </a:t>
            </a:r>
            <a:r>
              <a:rPr lang="en-US" altLang="en-US" sz="1100" dirty="0" err="1"/>
              <a:t>Wutec</a:t>
            </a:r>
            <a:r>
              <a:rPr lang="en-US" altLang="en-US" sz="1100" dirty="0"/>
              <a:t> </a:t>
            </a:r>
            <a:r>
              <a:rPr lang="en-US" altLang="en-US" sz="1100" dirty="0" err="1"/>
              <a:t>Geot</a:t>
            </a:r>
            <a:r>
              <a:rPr lang="en-US" altLang="en-US" sz="1100" dirty="0"/>
              <a:t>.</a:t>
            </a:r>
          </a:p>
          <a:p>
            <a:pPr marL="410291" lvl="1" indent="0"/>
            <a:r>
              <a:rPr lang="en-US" dirty="0" err="1">
                <a:latin typeface="Arial" charset="0"/>
              </a:rPr>
              <a:t>Wutec</a:t>
            </a:r>
            <a:r>
              <a:rPr lang="en-US" dirty="0">
                <a:latin typeface="Arial" charset="0"/>
              </a:rPr>
              <a:t> Geotechnical  International</a:t>
            </a:r>
          </a:p>
          <a:p>
            <a:pPr marL="205146" indent="-205146">
              <a:buAutoNum type="arabicPlain" startAt="2017"/>
            </a:pPr>
            <a:endParaRPr lang="en-US" altLang="en-US" sz="1100" dirty="0"/>
          </a:p>
        </p:txBody>
      </p:sp>
      <p:sp>
        <p:nvSpPr>
          <p:cNvPr id="14" name="Rectangle 13"/>
          <p:cNvSpPr/>
          <p:nvPr/>
        </p:nvSpPr>
        <p:spPr>
          <a:xfrm>
            <a:off x="7481456" y="463278"/>
            <a:ext cx="1662545" cy="359858"/>
          </a:xfrm>
          <a:prstGeom prst="rect">
            <a:avLst/>
          </a:prstGeom>
        </p:spPr>
        <p:txBody>
          <a:bodyPr wrap="square" lIns="82058" tIns="41029" rIns="82058" bIns="41029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Candara" panose="020E0502030303020204" pitchFamily="34" charset="0"/>
              </a:rPr>
              <a:t>2. Non-Linear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8FDF93-14B5-4697-A594-9375288B6574}" type="slidenum">
              <a:rPr lang="en-US" b="1" smtClean="0"/>
              <a:pPr>
                <a:defRPr/>
              </a:pPr>
              <a:t>4</a:t>
            </a:fld>
            <a:endParaRPr lang="en-US" b="1" dirty="0"/>
          </a:p>
        </p:txBody>
      </p:sp>
      <p:pic>
        <p:nvPicPr>
          <p:cNvPr id="17" name="Picture 16" descr="Screen Clippi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73" y="2286000"/>
            <a:ext cx="4305666" cy="2895600"/>
          </a:xfrm>
          <a:prstGeom prst="rect">
            <a:avLst/>
          </a:prstGeom>
        </p:spPr>
      </p:pic>
      <p:pic>
        <p:nvPicPr>
          <p:cNvPr id="18" name="Picture 17" descr="Screen Clippi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0115" y="2297916"/>
            <a:ext cx="4242114" cy="2883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327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spect="1" noChangeArrowheads="1" noChangeShapeType="1"/>
          </p:cNvSpPr>
          <p:nvPr/>
        </p:nvSpPr>
        <p:spPr bwMode="auto">
          <a:xfrm rot="-5400000">
            <a:off x="-3013364" y="3013364"/>
            <a:ext cx="6858000" cy="831273"/>
          </a:xfrm>
          <a:prstGeom prst="rect">
            <a:avLst/>
          </a:pr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lIns="32823" tIns="32823" rIns="32823" bIns="32823"/>
          <a:lstStyle/>
          <a:p>
            <a:endParaRPr lang="en-CA"/>
          </a:p>
        </p:txBody>
      </p:sp>
      <p:sp>
        <p:nvSpPr>
          <p:cNvPr id="24579" name="Rectangle 3"/>
          <p:cNvSpPr>
            <a:spLocks noChangeAspect="1" noChangeArrowheads="1" noChangeShapeType="1"/>
          </p:cNvSpPr>
          <p:nvPr/>
        </p:nvSpPr>
        <p:spPr bwMode="auto">
          <a:xfrm>
            <a:off x="723035" y="0"/>
            <a:ext cx="8420965" cy="806824"/>
          </a:xfrm>
          <a:prstGeom prst="rect">
            <a:avLst/>
          </a:pr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lIns="32823" tIns="32823" rIns="32823" bIns="32823"/>
          <a:lstStyle/>
          <a:p>
            <a:endParaRPr lang="en-CA"/>
          </a:p>
        </p:txBody>
      </p:sp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94"/>
          <a:stretch>
            <a:fillRect/>
          </a:stretch>
        </p:blipFill>
        <p:spPr bwMode="auto">
          <a:xfrm>
            <a:off x="69273" y="5983942"/>
            <a:ext cx="1039091" cy="726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14"/>
          <p:cNvSpPr/>
          <p:nvPr/>
        </p:nvSpPr>
        <p:spPr>
          <a:xfrm>
            <a:off x="1177636" y="114983"/>
            <a:ext cx="4572000" cy="636857"/>
          </a:xfrm>
          <a:prstGeom prst="rect">
            <a:avLst/>
          </a:prstGeom>
        </p:spPr>
        <p:txBody>
          <a:bodyPr lIns="82058" tIns="41029" rIns="82058" bIns="41029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Candara" panose="020E0502030303020204" pitchFamily="34" charset="0"/>
              </a:rPr>
              <a:t>Dynamic effective stress analysis using the finite element approach  by Dr.  G. Wu</a:t>
            </a:r>
          </a:p>
        </p:txBody>
      </p:sp>
      <p:sp>
        <p:nvSpPr>
          <p:cNvPr id="21" name="Rectangle 7"/>
          <p:cNvSpPr>
            <a:spLocks noGrp="1" noChangeArrowheads="1"/>
          </p:cNvSpPr>
          <p:nvPr>
            <p:ph type="title"/>
          </p:nvPr>
        </p:nvSpPr>
        <p:spPr>
          <a:xfrm>
            <a:off x="836716" y="872122"/>
            <a:ext cx="8316863" cy="709370"/>
          </a:xfrm>
        </p:spPr>
        <p:txBody>
          <a:bodyPr>
            <a:normAutofit fontScale="90000"/>
          </a:bodyPr>
          <a:lstStyle/>
          <a:p>
            <a:pPr marL="307718" indent="-307718" algn="l">
              <a:buFont typeface="Arial" panose="020B0604020202020204" pitchFamily="34" charset="0"/>
              <a:buChar char="•"/>
            </a:pPr>
            <a:r>
              <a:rPr lang="en-US" altLang="zh-CN" sz="1800" dirty="0">
                <a:latin typeface="+mn-lt"/>
                <a:ea typeface="SimSun" pitchFamily="2" charset="-122"/>
              </a:rPr>
              <a:t>2.4 Example </a:t>
            </a:r>
            <a:r>
              <a:rPr lang="en-US" altLang="zh-CN" sz="1800" dirty="0" smtClean="0">
                <a:latin typeface="+mn-lt"/>
                <a:ea typeface="SimSun" pitchFamily="2" charset="-122"/>
              </a:rPr>
              <a:t>2  </a:t>
            </a:r>
            <a:r>
              <a:rPr lang="en-US" altLang="zh-CN" sz="1800" dirty="0">
                <a:latin typeface="+mn-lt"/>
                <a:ea typeface="SimSun" pitchFamily="2" charset="-122"/>
              </a:rPr>
              <a:t>Comparison between SHAKE and </a:t>
            </a:r>
            <a:r>
              <a:rPr lang="en-US" altLang="zh-CN" sz="1800" dirty="0" smtClean="0">
                <a:latin typeface="+mn-lt"/>
                <a:ea typeface="SimSun" pitchFamily="2" charset="-122"/>
              </a:rPr>
              <a:t>VERSAT-1D:  </a:t>
            </a:r>
            <a:br>
              <a:rPr lang="en-US" altLang="zh-CN" sz="1800" dirty="0" smtClean="0">
                <a:latin typeface="+mn-lt"/>
                <a:ea typeface="SimSun" pitchFamily="2" charset="-122"/>
              </a:rPr>
            </a:br>
            <a:r>
              <a:rPr lang="en-US" altLang="zh-CN" sz="1800" dirty="0" smtClean="0">
                <a:solidFill>
                  <a:srgbClr val="FF0000"/>
                </a:solidFill>
                <a:latin typeface="+mn-lt"/>
                <a:ea typeface="SimSun" pitchFamily="2" charset="-122"/>
              </a:rPr>
              <a:t>RESULTS</a:t>
            </a:r>
            <a:r>
              <a:rPr lang="en-US" altLang="zh-CN" sz="1800" dirty="0" smtClean="0">
                <a:latin typeface="+mn-lt"/>
                <a:ea typeface="SimSun" pitchFamily="2" charset="-122"/>
              </a:rPr>
              <a:t> - </a:t>
            </a:r>
            <a:r>
              <a:rPr lang="en-US" altLang="zh-CN" sz="1400" dirty="0">
                <a:ea typeface="SimSun" pitchFamily="2" charset="-122"/>
              </a:rPr>
              <a:t>at low-moderate level of earthquake </a:t>
            </a:r>
            <a:r>
              <a:rPr lang="en-US" altLang="zh-CN" sz="1400" dirty="0" smtClean="0">
                <a:ea typeface="SimSun" pitchFamily="2" charset="-122"/>
              </a:rPr>
              <a:t>shaking, </a:t>
            </a:r>
            <a:r>
              <a:rPr lang="en-US" altLang="zh-CN" sz="1400" i="1" dirty="0" smtClean="0">
                <a:latin typeface="+mn-lt"/>
                <a:ea typeface="SimSun" pitchFamily="2" charset="-122"/>
              </a:rPr>
              <a:t>SHAKE </a:t>
            </a:r>
            <a:r>
              <a:rPr lang="en-US" altLang="zh-CN" sz="1400" i="1" dirty="0">
                <a:latin typeface="+mn-lt"/>
                <a:ea typeface="SimSun" pitchFamily="2" charset="-122"/>
              </a:rPr>
              <a:t>equivalent linear approximation is able to produce very good representation of true soil nonlinear hysteresis behavior</a:t>
            </a:r>
            <a:r>
              <a:rPr lang="en-US" altLang="zh-CN" sz="1300" dirty="0">
                <a:latin typeface="+mn-lt"/>
                <a:ea typeface="SimSun" pitchFamily="2" charset="-122"/>
              </a:rPr>
              <a:t/>
            </a:r>
            <a:br>
              <a:rPr lang="en-US" altLang="zh-CN" sz="1300" dirty="0">
                <a:latin typeface="+mn-lt"/>
                <a:ea typeface="SimSun" pitchFamily="2" charset="-122"/>
              </a:rPr>
            </a:br>
            <a:endParaRPr lang="en-CA" sz="1300" dirty="0">
              <a:latin typeface="+mn-lt"/>
            </a:endParaRPr>
          </a:p>
        </p:txBody>
      </p:sp>
      <p:sp>
        <p:nvSpPr>
          <p:cNvPr id="16" name="Rectangle 11"/>
          <p:cNvSpPr>
            <a:spLocks noChangeArrowheads="1"/>
          </p:cNvSpPr>
          <p:nvPr/>
        </p:nvSpPr>
        <p:spPr bwMode="auto">
          <a:xfrm rot="-5400000">
            <a:off x="-1911697" y="2793370"/>
            <a:ext cx="4814427" cy="69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058" tIns="41029" rIns="82058" bIns="41029">
            <a:spAutoFit/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marL="205146" indent="-205146">
              <a:buAutoNum type="arabicPlain" startAt="2017"/>
            </a:pPr>
            <a:r>
              <a:rPr lang="en-US" altLang="en-US" sz="1100" dirty="0"/>
              <a:t>Lecture for CIVL 581 at University of BC  by  Dr. </a:t>
            </a:r>
            <a:r>
              <a:rPr lang="en-US" altLang="en-US" sz="1100" dirty="0" err="1"/>
              <a:t>Guoxi</a:t>
            </a:r>
            <a:r>
              <a:rPr lang="en-US" altLang="en-US" sz="1100" dirty="0"/>
              <a:t> Wu of BC Hydro / </a:t>
            </a:r>
            <a:r>
              <a:rPr lang="en-US" altLang="en-US" sz="1100" dirty="0" err="1"/>
              <a:t>Wutec</a:t>
            </a:r>
            <a:r>
              <a:rPr lang="en-US" altLang="en-US" sz="1100" dirty="0"/>
              <a:t> </a:t>
            </a:r>
            <a:r>
              <a:rPr lang="en-US" altLang="en-US" sz="1100" dirty="0" err="1"/>
              <a:t>Geot</a:t>
            </a:r>
            <a:r>
              <a:rPr lang="en-US" altLang="en-US" sz="1100" dirty="0"/>
              <a:t>.</a:t>
            </a:r>
          </a:p>
          <a:p>
            <a:pPr marL="410291" lvl="1" indent="0"/>
            <a:r>
              <a:rPr lang="en-US" dirty="0" err="1">
                <a:latin typeface="Arial" charset="0"/>
              </a:rPr>
              <a:t>Wutec</a:t>
            </a:r>
            <a:r>
              <a:rPr lang="en-US" dirty="0">
                <a:latin typeface="Arial" charset="0"/>
              </a:rPr>
              <a:t> Geotechnical  International</a:t>
            </a:r>
          </a:p>
          <a:p>
            <a:pPr marL="205146" indent="-205146">
              <a:buAutoNum type="arabicPlain" startAt="2017"/>
            </a:pPr>
            <a:endParaRPr lang="en-US" altLang="en-US" sz="1100" dirty="0"/>
          </a:p>
        </p:txBody>
      </p:sp>
      <p:sp>
        <p:nvSpPr>
          <p:cNvPr id="14" name="Rectangle 13"/>
          <p:cNvSpPr/>
          <p:nvPr/>
        </p:nvSpPr>
        <p:spPr>
          <a:xfrm>
            <a:off x="7481456" y="463278"/>
            <a:ext cx="1662545" cy="359858"/>
          </a:xfrm>
          <a:prstGeom prst="rect">
            <a:avLst/>
          </a:prstGeom>
        </p:spPr>
        <p:txBody>
          <a:bodyPr wrap="square" lIns="82058" tIns="41029" rIns="82058" bIns="41029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Candara" panose="020E0502030303020204" pitchFamily="34" charset="0"/>
              </a:rPr>
              <a:t>2. Non-Linear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8FDF93-14B5-4697-A594-9375288B6574}" type="slidenum">
              <a:rPr lang="en-US" b="1" smtClean="0"/>
              <a:pPr>
                <a:defRPr/>
              </a:pPr>
              <a:t>5</a:t>
            </a:fld>
            <a:endParaRPr lang="en-US" b="1" dirty="0"/>
          </a:p>
        </p:txBody>
      </p:sp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600200"/>
            <a:ext cx="3511601" cy="4962574"/>
          </a:xfrm>
          <a:prstGeom prst="rect">
            <a:avLst/>
          </a:prstGeom>
        </p:spPr>
      </p:pic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2178" y="1627205"/>
            <a:ext cx="3475022" cy="4925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6450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spect="1" noChangeArrowheads="1" noChangeShapeType="1"/>
          </p:cNvSpPr>
          <p:nvPr/>
        </p:nvSpPr>
        <p:spPr bwMode="auto">
          <a:xfrm rot="-5400000">
            <a:off x="-3013364" y="3013364"/>
            <a:ext cx="6858000" cy="831273"/>
          </a:xfrm>
          <a:prstGeom prst="rect">
            <a:avLst/>
          </a:pr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lIns="32823" tIns="32823" rIns="32823" bIns="32823"/>
          <a:lstStyle/>
          <a:p>
            <a:endParaRPr lang="en-CA"/>
          </a:p>
        </p:txBody>
      </p:sp>
      <p:sp>
        <p:nvSpPr>
          <p:cNvPr id="24579" name="Rectangle 3"/>
          <p:cNvSpPr>
            <a:spLocks noChangeAspect="1" noChangeArrowheads="1" noChangeShapeType="1"/>
          </p:cNvSpPr>
          <p:nvPr/>
        </p:nvSpPr>
        <p:spPr bwMode="auto">
          <a:xfrm>
            <a:off x="723035" y="0"/>
            <a:ext cx="8420965" cy="806824"/>
          </a:xfrm>
          <a:prstGeom prst="rect">
            <a:avLst/>
          </a:pr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lIns="32823" tIns="32823" rIns="32823" bIns="32823"/>
          <a:lstStyle/>
          <a:p>
            <a:endParaRPr lang="en-CA"/>
          </a:p>
        </p:txBody>
      </p:sp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94"/>
          <a:stretch>
            <a:fillRect/>
          </a:stretch>
        </p:blipFill>
        <p:spPr bwMode="auto">
          <a:xfrm>
            <a:off x="69273" y="5983942"/>
            <a:ext cx="1039091" cy="726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14"/>
          <p:cNvSpPr/>
          <p:nvPr/>
        </p:nvSpPr>
        <p:spPr>
          <a:xfrm>
            <a:off x="1177636" y="114983"/>
            <a:ext cx="4572000" cy="636857"/>
          </a:xfrm>
          <a:prstGeom prst="rect">
            <a:avLst/>
          </a:prstGeom>
        </p:spPr>
        <p:txBody>
          <a:bodyPr lIns="82058" tIns="41029" rIns="82058" bIns="41029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Candara" panose="020E0502030303020204" pitchFamily="34" charset="0"/>
              </a:rPr>
              <a:t>Dynamic effective stress analysis using the finite element approach  by Dr.  G. Wu</a:t>
            </a:r>
          </a:p>
        </p:txBody>
      </p:sp>
      <p:sp>
        <p:nvSpPr>
          <p:cNvPr id="16" name="Rectangle 11"/>
          <p:cNvSpPr>
            <a:spLocks noChangeArrowheads="1"/>
          </p:cNvSpPr>
          <p:nvPr/>
        </p:nvSpPr>
        <p:spPr bwMode="auto">
          <a:xfrm rot="-5400000">
            <a:off x="-1911697" y="2793370"/>
            <a:ext cx="4814427" cy="69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058" tIns="41029" rIns="82058" bIns="41029">
            <a:spAutoFit/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marL="205146" indent="-205146">
              <a:buAutoNum type="arabicPlain" startAt="2017"/>
            </a:pPr>
            <a:r>
              <a:rPr lang="en-US" altLang="en-US" sz="1100" dirty="0"/>
              <a:t>Lecture for CIVL 581 at University of BC  by  Dr. </a:t>
            </a:r>
            <a:r>
              <a:rPr lang="en-US" altLang="en-US" sz="1100" dirty="0" err="1"/>
              <a:t>Guoxi</a:t>
            </a:r>
            <a:r>
              <a:rPr lang="en-US" altLang="en-US" sz="1100" dirty="0"/>
              <a:t> Wu of BC Hydro / </a:t>
            </a:r>
            <a:r>
              <a:rPr lang="en-US" altLang="en-US" sz="1100" dirty="0" err="1"/>
              <a:t>Wutec</a:t>
            </a:r>
            <a:r>
              <a:rPr lang="en-US" altLang="en-US" sz="1100" dirty="0"/>
              <a:t> </a:t>
            </a:r>
            <a:r>
              <a:rPr lang="en-US" altLang="en-US" sz="1100" dirty="0" err="1"/>
              <a:t>Geot</a:t>
            </a:r>
            <a:r>
              <a:rPr lang="en-US" altLang="en-US" sz="1100" dirty="0"/>
              <a:t>.</a:t>
            </a:r>
          </a:p>
          <a:p>
            <a:pPr marL="410291" lvl="1" indent="0"/>
            <a:r>
              <a:rPr lang="en-US" dirty="0" err="1">
                <a:latin typeface="Arial" charset="0"/>
              </a:rPr>
              <a:t>Wutec</a:t>
            </a:r>
            <a:r>
              <a:rPr lang="en-US" dirty="0">
                <a:latin typeface="Arial" charset="0"/>
              </a:rPr>
              <a:t> Geotechnical  International</a:t>
            </a:r>
          </a:p>
          <a:p>
            <a:pPr marL="205146" indent="-205146">
              <a:buAutoNum type="arabicPlain" startAt="2017"/>
            </a:pPr>
            <a:endParaRPr lang="en-US" altLang="en-US" sz="1100" dirty="0"/>
          </a:p>
        </p:txBody>
      </p:sp>
      <p:sp>
        <p:nvSpPr>
          <p:cNvPr id="14" name="Rectangle 13"/>
          <p:cNvSpPr/>
          <p:nvPr/>
        </p:nvSpPr>
        <p:spPr>
          <a:xfrm>
            <a:off x="7481456" y="463278"/>
            <a:ext cx="1662545" cy="359858"/>
          </a:xfrm>
          <a:prstGeom prst="rect">
            <a:avLst/>
          </a:prstGeom>
        </p:spPr>
        <p:txBody>
          <a:bodyPr wrap="square" lIns="82058" tIns="41029" rIns="82058" bIns="41029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Candara" panose="020E0502030303020204" pitchFamily="34" charset="0"/>
              </a:rPr>
              <a:t>2. Non-Linear</a:t>
            </a:r>
          </a:p>
        </p:txBody>
      </p:sp>
      <p:pic>
        <p:nvPicPr>
          <p:cNvPr id="11" name="Picture 10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593" y="2148460"/>
            <a:ext cx="2584298" cy="3738228"/>
          </a:xfrm>
          <a:prstGeom prst="rect">
            <a:avLst/>
          </a:prstGeom>
        </p:spPr>
      </p:pic>
      <p:pic>
        <p:nvPicPr>
          <p:cNvPr id="10" name="Picture 9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300" y="1562310"/>
            <a:ext cx="5076701" cy="4959514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8FDF93-14B5-4697-A594-9375288B6574}" type="slidenum">
              <a:rPr lang="en-US" b="1" smtClean="0"/>
              <a:pPr>
                <a:defRPr/>
              </a:pPr>
              <a:t>6</a:t>
            </a:fld>
            <a:endParaRPr lang="en-US" b="1" dirty="0"/>
          </a:p>
        </p:txBody>
      </p:sp>
      <p:sp>
        <p:nvSpPr>
          <p:cNvPr id="13" name="Rectangle 7"/>
          <p:cNvSpPr txBox="1">
            <a:spLocks noChangeArrowheads="1"/>
          </p:cNvSpPr>
          <p:nvPr/>
        </p:nvSpPr>
        <p:spPr>
          <a:xfrm>
            <a:off x="809344" y="852940"/>
            <a:ext cx="8316863" cy="7093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07718" indent="-307718" algn="l"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latin typeface="+mn-lt"/>
                <a:ea typeface="SimSun" pitchFamily="2" charset="-122"/>
              </a:rPr>
              <a:t>2.4 Example 2  Comparison between SHAKE and VERSAT-1D:  </a:t>
            </a:r>
            <a:br>
              <a:rPr lang="en-US" altLang="zh-CN" sz="1600" dirty="0" smtClean="0">
                <a:latin typeface="+mn-lt"/>
                <a:ea typeface="SimSun" pitchFamily="2" charset="-122"/>
              </a:rPr>
            </a:br>
            <a:r>
              <a:rPr lang="en-US" altLang="zh-CN" sz="1600" dirty="0" smtClean="0">
                <a:solidFill>
                  <a:srgbClr val="FF0000"/>
                </a:solidFill>
                <a:latin typeface="+mn-lt"/>
                <a:ea typeface="SimSun" pitchFamily="2" charset="-122"/>
              </a:rPr>
              <a:t>RESULTS</a:t>
            </a:r>
            <a:r>
              <a:rPr lang="en-US" altLang="zh-CN" sz="1600" dirty="0" smtClean="0">
                <a:latin typeface="+mn-lt"/>
                <a:ea typeface="SimSun" pitchFamily="2" charset="-122"/>
              </a:rPr>
              <a:t> - </a:t>
            </a:r>
            <a:r>
              <a:rPr lang="en-US" altLang="zh-CN" sz="1200" dirty="0" smtClean="0">
                <a:ea typeface="SimSun" pitchFamily="2" charset="-122"/>
              </a:rPr>
              <a:t>at low-moderate level of earthquake shaking, </a:t>
            </a:r>
            <a:r>
              <a:rPr lang="en-US" altLang="zh-CN" sz="1200" i="1" dirty="0" smtClean="0">
                <a:latin typeface="+mn-lt"/>
                <a:ea typeface="SimSun" pitchFamily="2" charset="-122"/>
              </a:rPr>
              <a:t>SHAKE equivalent linear approximation is able to produce very good representation of true soil nonlinear hysteresis behavior</a:t>
            </a:r>
            <a:r>
              <a:rPr lang="en-US" altLang="zh-CN" sz="1100" dirty="0" smtClean="0">
                <a:latin typeface="+mn-lt"/>
                <a:ea typeface="SimSun" pitchFamily="2" charset="-122"/>
              </a:rPr>
              <a:t/>
            </a:r>
            <a:br>
              <a:rPr lang="en-US" altLang="zh-CN" sz="1100" dirty="0" smtClean="0">
                <a:latin typeface="+mn-lt"/>
                <a:ea typeface="SimSun" pitchFamily="2" charset="-122"/>
              </a:rPr>
            </a:br>
            <a:endParaRPr lang="en-CA" sz="11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909735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560</Words>
  <Application>Microsoft Office PowerPoint</Application>
  <PresentationFormat>On-screen Show (4:3)</PresentationFormat>
  <Paragraphs>116</Paragraphs>
  <Slides>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2.4 Example 2 – prepared in March 2018 Comparison between SHAKE and VERSAT-1D at low-moderate level of earthquake shaking:   1D soil column - MODEL </vt:lpstr>
      <vt:lpstr>2.4 Example 2:  Comparison between SHAKE and VERSAT-1D at low-moderate level of earthquake shaking:  7 input crustal ground motions  </vt:lpstr>
      <vt:lpstr>2.4 Example 2:  Comparison between SHAKE and VERSAT-1D at low-moderate level of earthquake shaking:  soil profiles and parameters </vt:lpstr>
      <vt:lpstr>2.4 Example 2:  Comparison between SHAKE and VERSAT-1D at low-moderate level of earthquake shaking:   G/Gmax, and damping curves used in SHAKE analyses </vt:lpstr>
      <vt:lpstr>2.4 Example 2  Comparison between SHAKE and VERSAT-1D:   RESULTS - at low-moderate level of earthquake shaking, SHAKE equivalent linear approximation is able to produce very good representation of true soil nonlinear hysteresis behavior </vt:lpstr>
      <vt:lpstr>PowerPoint Presentation</vt:lpstr>
    </vt:vector>
  </TitlesOfParts>
  <Company>BC Hydro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Wu, Guoxi</dc:creator>
  <cp:lastModifiedBy>Wu, Guoxi</cp:lastModifiedBy>
  <cp:revision>8</cp:revision>
  <dcterms:created xsi:type="dcterms:W3CDTF">2018-03-04T23:18:09Z</dcterms:created>
  <dcterms:modified xsi:type="dcterms:W3CDTF">2018-03-05T19:09:06Z</dcterms:modified>
</cp:coreProperties>
</file>